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4" r:id="rId1"/>
  </p:sldMasterIdLst>
  <p:sldIdLst>
    <p:sldId id="256" r:id="rId2"/>
    <p:sldId id="272" r:id="rId3"/>
    <p:sldId id="257"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1/24/2021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pPr/>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130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62044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27473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52437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69778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F7F47CF-67C9-420C-80A5-E2069FF0C2DF}" type="datetimeFigureOut">
              <a:rPr lang="en-US" smtClean="0"/>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43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58585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43719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504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511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35BB1C6-BF8F-4481-8AB2-603A1C8A906A}" type="datetimeFigureOut">
              <a:rPr lang="en-US" smtClean="0"/>
              <a:t>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73952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35BB1C6-BF8F-4481-8AB2-603A1C8A906A}" type="datetimeFigureOut">
              <a:rPr lang="en-US" smtClean="0"/>
              <a:t>1/24/2021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89698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35BB1C6-BF8F-4481-8AB2-603A1C8A906A}" type="datetimeFigureOut">
              <a:rPr lang="en-US" smtClean="0"/>
              <a:t>1/24/2021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05550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995ADE-5F9B-4CF6-8D7E-E8D94C4A2D9D}"/>
              </a:ext>
            </a:extLst>
          </p:cNvPr>
          <p:cNvSpPr>
            <a:spLocks noGrp="1"/>
          </p:cNvSpPr>
          <p:nvPr>
            <p:ph type="ctrTitle"/>
          </p:nvPr>
        </p:nvSpPr>
        <p:spPr/>
        <p:txBody>
          <a:bodyPr/>
          <a:lstStyle/>
          <a:p>
            <a:pPr algn="ctr"/>
            <a:r>
              <a:rPr lang="fr-BE" dirty="0"/>
              <a:t>latin</a:t>
            </a:r>
          </a:p>
        </p:txBody>
      </p:sp>
      <p:sp>
        <p:nvSpPr>
          <p:cNvPr id="3" name="Sous-titre 2">
            <a:extLst>
              <a:ext uri="{FF2B5EF4-FFF2-40B4-BE49-F238E27FC236}">
                <a16:creationId xmlns:a16="http://schemas.microsoft.com/office/drawing/2014/main" id="{CC8BCCDA-C48A-4A2A-B942-70B978F58F22}"/>
              </a:ext>
            </a:extLst>
          </p:cNvPr>
          <p:cNvSpPr>
            <a:spLocks noGrp="1"/>
          </p:cNvSpPr>
          <p:nvPr>
            <p:ph type="subTitle" idx="1"/>
          </p:nvPr>
        </p:nvSpPr>
        <p:spPr/>
        <p:txBody>
          <a:bodyPr/>
          <a:lstStyle/>
          <a:p>
            <a:endParaRPr lang="fr-BE" dirty="0"/>
          </a:p>
        </p:txBody>
      </p:sp>
    </p:spTree>
    <p:extLst>
      <p:ext uri="{BB962C8B-B14F-4D97-AF65-F5344CB8AC3E}">
        <p14:creationId xmlns:p14="http://schemas.microsoft.com/office/powerpoint/2010/main" val="301681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24AD61B-7B5A-4917-AA6C-78645A8EF424}"/>
              </a:ext>
            </a:extLst>
          </p:cNvPr>
          <p:cNvSpPr>
            <a:spLocks noGrp="1"/>
          </p:cNvSpPr>
          <p:nvPr>
            <p:ph type="title" idx="4294967295"/>
          </p:nvPr>
        </p:nvSpPr>
        <p:spPr>
          <a:xfrm>
            <a:off x="2587625" y="804863"/>
            <a:ext cx="9604375" cy="1049337"/>
          </a:xfrm>
        </p:spPr>
        <p:txBody>
          <a:bodyPr/>
          <a:lstStyle/>
          <a:p>
            <a:r>
              <a:rPr lang="fr-BE" dirty="0">
                <a:solidFill>
                  <a:schemeClr val="accent1"/>
                </a:solidFill>
              </a:rPr>
              <a:t>APPORT DU LATIN AUX MATHEMATIQUES et aux sciences</a:t>
            </a:r>
          </a:p>
        </p:txBody>
      </p:sp>
      <p:sp>
        <p:nvSpPr>
          <p:cNvPr id="8" name="Espace réservé du contenu 7">
            <a:extLst>
              <a:ext uri="{FF2B5EF4-FFF2-40B4-BE49-F238E27FC236}">
                <a16:creationId xmlns:a16="http://schemas.microsoft.com/office/drawing/2014/main" id="{256D1BC0-A8B9-4EE6-A821-5280F70C3E45}"/>
              </a:ext>
            </a:extLst>
          </p:cNvPr>
          <p:cNvSpPr>
            <a:spLocks noGrp="1"/>
          </p:cNvSpPr>
          <p:nvPr>
            <p:ph idx="4294967295"/>
          </p:nvPr>
        </p:nvSpPr>
        <p:spPr>
          <a:xfrm>
            <a:off x="2587625" y="2016125"/>
            <a:ext cx="9604375" cy="3449638"/>
          </a:xfrm>
        </p:spPr>
        <p:txBody>
          <a:bodyPr/>
          <a:lstStyle/>
          <a:p>
            <a:pPr marL="0" indent="0">
              <a:buNone/>
            </a:pPr>
            <a:endParaRPr lang="fr-BE" sz="3200" dirty="0"/>
          </a:p>
          <a:p>
            <a:pPr marL="0" indent="0" algn="ctr">
              <a:buNone/>
            </a:pPr>
            <a:r>
              <a:rPr lang="fr-BE" sz="3200"/>
              <a:t>AB² </a:t>
            </a:r>
            <a:r>
              <a:rPr lang="fr-BE" sz="3200" dirty="0"/>
              <a:t>+ AC²=BC²</a:t>
            </a:r>
          </a:p>
          <a:p>
            <a:pPr marL="0" indent="0">
              <a:buNone/>
            </a:pPr>
            <a:endParaRPr lang="fr-BE" sz="3200" dirty="0"/>
          </a:p>
          <a:p>
            <a:pPr marL="0" indent="0">
              <a:buNone/>
            </a:pPr>
            <a:r>
              <a:rPr lang="fr-BE" sz="3200" dirty="0"/>
              <a:t>Avec les langues antiques </a:t>
            </a:r>
            <a:r>
              <a:rPr lang="fr-BE" dirty="0"/>
              <a:t>…</a:t>
            </a:r>
          </a:p>
          <a:p>
            <a:pPr marL="0" indent="0">
              <a:buNone/>
            </a:pPr>
            <a:endParaRPr lang="fr-BE" dirty="0"/>
          </a:p>
          <a:p>
            <a:pPr marL="0" indent="0">
              <a:buNone/>
            </a:pPr>
            <a:endParaRPr lang="fr-BE" dirty="0"/>
          </a:p>
        </p:txBody>
      </p:sp>
    </p:spTree>
    <p:extLst>
      <p:ext uri="{BB962C8B-B14F-4D97-AF65-F5344CB8AC3E}">
        <p14:creationId xmlns:p14="http://schemas.microsoft.com/office/powerpoint/2010/main" val="190790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D1FC7FA-48A5-425D-B0EA-94DFC8575413}"/>
              </a:ext>
            </a:extLst>
          </p:cNvPr>
          <p:cNvSpPr>
            <a:spLocks noGrp="1"/>
          </p:cNvSpPr>
          <p:nvPr>
            <p:ph type="title"/>
          </p:nvPr>
        </p:nvSpPr>
        <p:spPr/>
        <p:txBody>
          <a:bodyPr/>
          <a:lstStyle/>
          <a:p>
            <a:r>
              <a:rPr lang="fr-BE" dirty="0"/>
              <a:t>Maîtrisez le  vocabulaire  mathématique et scientifique : </a:t>
            </a:r>
          </a:p>
        </p:txBody>
      </p:sp>
      <p:sp>
        <p:nvSpPr>
          <p:cNvPr id="6" name="Espace réservé du contenu 5">
            <a:extLst>
              <a:ext uri="{FF2B5EF4-FFF2-40B4-BE49-F238E27FC236}">
                <a16:creationId xmlns:a16="http://schemas.microsoft.com/office/drawing/2014/main" id="{BE3BEB98-24C6-4284-A0C6-8F1D01F48A5A}"/>
              </a:ext>
            </a:extLst>
          </p:cNvPr>
          <p:cNvSpPr>
            <a:spLocks noGrp="1"/>
          </p:cNvSpPr>
          <p:nvPr>
            <p:ph idx="1"/>
          </p:nvPr>
        </p:nvSpPr>
        <p:spPr/>
        <p:txBody>
          <a:bodyPr>
            <a:normAutofit/>
          </a:bodyPr>
          <a:lstStyle/>
          <a:p>
            <a:r>
              <a:rPr lang="fr-BE" dirty="0"/>
              <a:t>Un polygone, </a:t>
            </a:r>
            <a:r>
              <a:rPr lang="fr-BE" b="1" dirty="0">
                <a:solidFill>
                  <a:srgbClr val="00B050"/>
                </a:solidFill>
              </a:rPr>
              <a:t>un </a:t>
            </a:r>
            <a:r>
              <a:rPr lang="fr-BE" b="1" u="sng" dirty="0">
                <a:solidFill>
                  <a:srgbClr val="00B050"/>
                </a:solidFill>
              </a:rPr>
              <a:t>tri</a:t>
            </a:r>
            <a:r>
              <a:rPr lang="fr-BE" b="1" dirty="0">
                <a:solidFill>
                  <a:srgbClr val="00B050"/>
                </a:solidFill>
              </a:rPr>
              <a:t>angle </a:t>
            </a:r>
            <a:r>
              <a:rPr lang="fr-BE" b="1" u="sng" dirty="0">
                <a:solidFill>
                  <a:srgbClr val="00B050"/>
                </a:solidFill>
              </a:rPr>
              <a:t>équi</a:t>
            </a:r>
            <a:r>
              <a:rPr lang="fr-BE" b="1" dirty="0">
                <a:solidFill>
                  <a:srgbClr val="00B050"/>
                </a:solidFill>
              </a:rPr>
              <a:t>latéral</a:t>
            </a:r>
            <a:r>
              <a:rPr lang="fr-BE" dirty="0"/>
              <a:t>, un quadrilatère, un octogone, des droites parallèles ; autant de mots mathématiques qui prennent leur sens quand on connaît leurs racines antiques ; </a:t>
            </a:r>
          </a:p>
          <a:p>
            <a:r>
              <a:rPr lang="fr-BE" dirty="0"/>
              <a:t>Pourquoi parle-ton de </a:t>
            </a:r>
            <a:r>
              <a:rPr lang="fr-BE" b="1" dirty="0">
                <a:solidFill>
                  <a:srgbClr val="00B050"/>
                </a:solidFill>
              </a:rPr>
              <a:t>calculs rénaux </a:t>
            </a:r>
            <a:r>
              <a:rPr lang="fr-BE" dirty="0"/>
              <a:t>?</a:t>
            </a:r>
          </a:p>
          <a:p>
            <a:r>
              <a:rPr lang="fr-BE" dirty="0"/>
              <a:t>Comment prendre un médicament par voie </a:t>
            </a:r>
            <a:r>
              <a:rPr lang="fr-BE" b="1" dirty="0">
                <a:solidFill>
                  <a:srgbClr val="00B050"/>
                </a:solidFill>
              </a:rPr>
              <a:t>sublinguale</a:t>
            </a:r>
            <a:r>
              <a:rPr lang="fr-BE" dirty="0"/>
              <a:t> sans se tromper ?</a:t>
            </a:r>
          </a:p>
          <a:p>
            <a:r>
              <a:rPr lang="fr-BE" dirty="0"/>
              <a:t>L’occiput, le cubitus, bi/tri/quadriceps, hémi/para/tétraplégique, </a:t>
            </a:r>
            <a:r>
              <a:rPr lang="fr-BE" b="1" dirty="0">
                <a:solidFill>
                  <a:srgbClr val="00B050"/>
                </a:solidFill>
              </a:rPr>
              <a:t>la </a:t>
            </a:r>
            <a:r>
              <a:rPr lang="fr-BE" b="1" dirty="0" err="1">
                <a:solidFill>
                  <a:srgbClr val="00B050"/>
                </a:solidFill>
              </a:rPr>
              <a:t>fibula</a:t>
            </a:r>
            <a:r>
              <a:rPr lang="fr-BE" dirty="0"/>
              <a:t>, autant de parties du corps qui trouvent l’origine de leur nom dans les langues antiques.</a:t>
            </a:r>
          </a:p>
        </p:txBody>
      </p:sp>
    </p:spTree>
    <p:extLst>
      <p:ext uri="{BB962C8B-B14F-4D97-AF65-F5344CB8AC3E}">
        <p14:creationId xmlns:p14="http://schemas.microsoft.com/office/powerpoint/2010/main" val="425350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433925C9-C73A-4FFC-9856-ABEF70B23095}"/>
              </a:ext>
            </a:extLst>
          </p:cNvPr>
          <p:cNvSpPr>
            <a:spLocks noGrp="1"/>
          </p:cNvSpPr>
          <p:nvPr>
            <p:ph sz="quarter" idx="4294967295"/>
          </p:nvPr>
        </p:nvSpPr>
        <p:spPr>
          <a:xfrm>
            <a:off x="523875" y="482600"/>
            <a:ext cx="10394950" cy="3311525"/>
          </a:xfrm>
        </p:spPr>
        <p:txBody>
          <a:bodyPr>
            <a:normAutofit lnSpcReduction="10000"/>
          </a:bodyPr>
          <a:lstStyle/>
          <a:p>
            <a:r>
              <a:rPr lang="fr-BE" dirty="0"/>
              <a:t>Un </a:t>
            </a:r>
            <a:r>
              <a:rPr lang="fr-BE" b="1" dirty="0">
                <a:solidFill>
                  <a:srgbClr val="00B050"/>
                </a:solidFill>
              </a:rPr>
              <a:t>tri</a:t>
            </a:r>
            <a:r>
              <a:rPr lang="fr-BE" dirty="0"/>
              <a:t>angle compte </a:t>
            </a:r>
            <a:r>
              <a:rPr lang="fr-BE" b="1" dirty="0">
                <a:solidFill>
                  <a:srgbClr val="00B050"/>
                </a:solidFill>
              </a:rPr>
              <a:t>trois</a:t>
            </a:r>
            <a:r>
              <a:rPr lang="fr-BE" dirty="0"/>
              <a:t> angles ; on le dit </a:t>
            </a:r>
            <a:r>
              <a:rPr lang="fr-BE" b="1" dirty="0">
                <a:solidFill>
                  <a:srgbClr val="00B050"/>
                </a:solidFill>
              </a:rPr>
              <a:t>équilatéral</a:t>
            </a:r>
            <a:r>
              <a:rPr lang="fr-BE" dirty="0"/>
              <a:t> lorsque ses trois côtés (</a:t>
            </a:r>
            <a:r>
              <a:rPr lang="fr-BE" b="1" i="1" dirty="0" err="1">
                <a:solidFill>
                  <a:srgbClr val="00B050"/>
                </a:solidFill>
              </a:rPr>
              <a:t>latus</a:t>
            </a:r>
            <a:r>
              <a:rPr lang="fr-BE" b="1" i="1" dirty="0">
                <a:solidFill>
                  <a:srgbClr val="00B050"/>
                </a:solidFill>
              </a:rPr>
              <a:t>, </a:t>
            </a:r>
            <a:r>
              <a:rPr lang="fr-BE" b="1" i="1" dirty="0" err="1">
                <a:solidFill>
                  <a:srgbClr val="00B050"/>
                </a:solidFill>
              </a:rPr>
              <a:t>lateris</a:t>
            </a:r>
            <a:r>
              <a:rPr lang="fr-BE" dirty="0"/>
              <a:t>) sont de même longueur (</a:t>
            </a:r>
            <a:r>
              <a:rPr lang="fr-BE" b="1" i="1" dirty="0" err="1">
                <a:solidFill>
                  <a:srgbClr val="00B050"/>
                </a:solidFill>
              </a:rPr>
              <a:t>aequus</a:t>
            </a:r>
            <a:r>
              <a:rPr lang="fr-BE" b="1" i="1" dirty="0">
                <a:solidFill>
                  <a:srgbClr val="00B050"/>
                </a:solidFill>
              </a:rPr>
              <a:t> : égal</a:t>
            </a:r>
            <a:r>
              <a:rPr lang="fr-BE" dirty="0"/>
              <a:t>) ;</a:t>
            </a:r>
          </a:p>
          <a:p>
            <a:r>
              <a:rPr lang="fr-BE" dirty="0"/>
              <a:t>Pour compter, les Romains utilisaient de petits cailloux, </a:t>
            </a:r>
            <a:r>
              <a:rPr lang="fr-BE" b="1" dirty="0" err="1">
                <a:solidFill>
                  <a:srgbClr val="00B050"/>
                </a:solidFill>
              </a:rPr>
              <a:t>calculus</a:t>
            </a:r>
            <a:r>
              <a:rPr lang="fr-BE" dirty="0"/>
              <a:t> en latin. Des calculs rénaux désignent donc des cailloux de taille variable qui se forment dans les reins ;</a:t>
            </a:r>
          </a:p>
          <a:p>
            <a:r>
              <a:rPr lang="fr-BE" dirty="0"/>
              <a:t>Prendre un médicament par voie </a:t>
            </a:r>
            <a:r>
              <a:rPr lang="fr-BE" b="1" dirty="0">
                <a:solidFill>
                  <a:srgbClr val="00B050"/>
                </a:solidFill>
              </a:rPr>
              <a:t>sublinguale</a:t>
            </a:r>
            <a:r>
              <a:rPr lang="fr-BE" dirty="0"/>
              <a:t> signifie le prendre en le plaçant sous la langue ;</a:t>
            </a:r>
          </a:p>
          <a:p>
            <a:r>
              <a:rPr lang="fr-BE" dirty="0"/>
              <a:t>La </a:t>
            </a:r>
            <a:r>
              <a:rPr lang="fr-BE" b="1" dirty="0" err="1">
                <a:solidFill>
                  <a:srgbClr val="00B050"/>
                </a:solidFill>
              </a:rPr>
              <a:t>fibula</a:t>
            </a:r>
            <a:r>
              <a:rPr lang="fr-BE" dirty="0"/>
              <a:t> (ou péroné) est un os de la jambe, situé entre le genou et la cheville. Il doit son nom à sa ressemblance avec </a:t>
            </a:r>
            <a:r>
              <a:rPr lang="fr-BE" i="1" dirty="0"/>
              <a:t>la </a:t>
            </a:r>
            <a:r>
              <a:rPr lang="fr-BE" i="1" dirty="0" err="1"/>
              <a:t>fibula</a:t>
            </a:r>
            <a:r>
              <a:rPr lang="fr-BE" i="1" dirty="0"/>
              <a:t> romaine</a:t>
            </a:r>
            <a:r>
              <a:rPr lang="fr-BE" dirty="0"/>
              <a:t>,  la fine épingle recourbée qui servait à maintenir la toge romaine.</a:t>
            </a:r>
          </a:p>
          <a:p>
            <a:endParaRPr lang="fr-BE" dirty="0"/>
          </a:p>
        </p:txBody>
      </p:sp>
      <p:pic>
        <p:nvPicPr>
          <p:cNvPr id="1026" name="Picture 2" descr="Afficher l’image source">
            <a:extLst>
              <a:ext uri="{FF2B5EF4-FFF2-40B4-BE49-F238E27FC236}">
                <a16:creationId xmlns:a16="http://schemas.microsoft.com/office/drawing/2014/main" id="{F753C20C-4F5C-4C76-B51E-6C8A3F582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7" y="3346669"/>
            <a:ext cx="3981447" cy="199072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88E55A13-23ED-4A12-9B44-E83DF53C950A}"/>
              </a:ext>
            </a:extLst>
          </p:cNvPr>
          <p:cNvSpPr txBox="1"/>
          <p:nvPr/>
        </p:nvSpPr>
        <p:spPr>
          <a:xfrm>
            <a:off x="4818063" y="5234672"/>
            <a:ext cx="6100762" cy="646331"/>
          </a:xfrm>
          <a:prstGeom prst="rect">
            <a:avLst/>
          </a:prstGeom>
          <a:noFill/>
        </p:spPr>
        <p:txBody>
          <a:bodyPr wrap="square">
            <a:spAutoFit/>
          </a:bodyPr>
          <a:lstStyle/>
          <a:p>
            <a:r>
              <a:rPr lang="fr-BE" dirty="0"/>
              <a:t>https://curiosmos.com/wp-content/uploads/2020/08/praeneste-fibula-oldest-latin-writing-scaled.jpg</a:t>
            </a:r>
          </a:p>
        </p:txBody>
      </p:sp>
    </p:spTree>
    <p:extLst>
      <p:ext uri="{BB962C8B-B14F-4D97-AF65-F5344CB8AC3E}">
        <p14:creationId xmlns:p14="http://schemas.microsoft.com/office/powerpoint/2010/main" val="305539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006BB-561C-4F6A-9630-455DB1954314}"/>
              </a:ext>
            </a:extLst>
          </p:cNvPr>
          <p:cNvSpPr>
            <a:spLocks noGrp="1"/>
          </p:cNvSpPr>
          <p:nvPr>
            <p:ph type="title"/>
          </p:nvPr>
        </p:nvSpPr>
        <p:spPr>
          <a:xfrm>
            <a:off x="1451579" y="804519"/>
            <a:ext cx="9603275" cy="1386231"/>
          </a:xfrm>
        </p:spPr>
        <p:txBody>
          <a:bodyPr>
            <a:normAutofit/>
          </a:bodyPr>
          <a:lstStyle/>
          <a:p>
            <a:pPr algn="just"/>
            <a:r>
              <a:rPr lang="fr-BE" sz="2800" dirty="0"/>
              <a:t>Développez la rigueur, la démarche d’investigation et d’expérimentation scientifique.</a:t>
            </a:r>
          </a:p>
        </p:txBody>
      </p:sp>
      <p:sp>
        <p:nvSpPr>
          <p:cNvPr id="3" name="Espace réservé du contenu 2">
            <a:extLst>
              <a:ext uri="{FF2B5EF4-FFF2-40B4-BE49-F238E27FC236}">
                <a16:creationId xmlns:a16="http://schemas.microsoft.com/office/drawing/2014/main" id="{D28E92EB-9C16-4E5D-BFCD-A25A9451F4A9}"/>
              </a:ext>
            </a:extLst>
          </p:cNvPr>
          <p:cNvSpPr>
            <a:spLocks noGrp="1"/>
          </p:cNvSpPr>
          <p:nvPr>
            <p:ph idx="1"/>
          </p:nvPr>
        </p:nvSpPr>
        <p:spPr/>
        <p:txBody>
          <a:bodyPr/>
          <a:lstStyle/>
          <a:p>
            <a:pPr marL="0" indent="0">
              <a:buNone/>
            </a:pPr>
            <a:endParaRPr lang="fr-BE" sz="1800" dirty="0">
              <a:effectLst/>
              <a:latin typeface="Times New Roman" panose="02020603050405020304" pitchFamily="18" charset="0"/>
              <a:ea typeface="Times New Roman" panose="02020603050405020304" pitchFamily="18" charset="0"/>
            </a:endParaRPr>
          </a:p>
          <a:p>
            <a:pPr algn="just"/>
            <a:r>
              <a:rPr lang="fr-BE" sz="1800" dirty="0">
                <a:effectLst/>
                <a:latin typeface="Times New Roman" panose="02020603050405020304" pitchFamily="18" charset="0"/>
                <a:ea typeface="Times New Roman" panose="02020603050405020304" pitchFamily="18" charset="0"/>
              </a:rPr>
              <a:t>Selon Dario </a:t>
            </a:r>
            <a:r>
              <a:rPr lang="fr-BE" sz="1800" dirty="0" err="1">
                <a:effectLst/>
                <a:latin typeface="Times New Roman" panose="02020603050405020304" pitchFamily="18" charset="0"/>
                <a:ea typeface="Times New Roman" panose="02020603050405020304" pitchFamily="18" charset="0"/>
              </a:rPr>
              <a:t>Antiseri</a:t>
            </a:r>
            <a:r>
              <a:rPr lang="fr-BE" sz="1800" dirty="0">
                <a:effectLst/>
                <a:latin typeface="Times New Roman" panose="02020603050405020304" pitchFamily="18" charset="0"/>
                <a:ea typeface="Times New Roman" panose="02020603050405020304" pitchFamily="18" charset="0"/>
              </a:rPr>
              <a:t>,  philosophe italien contemporain,  « </a:t>
            </a:r>
            <a:r>
              <a:rPr lang="fr-BE" sz="1800" i="1" dirty="0">
                <a:effectLst/>
                <a:latin typeface="Times New Roman" panose="02020603050405020304" pitchFamily="18" charset="0"/>
                <a:ea typeface="Times New Roman" panose="02020603050405020304" pitchFamily="18" charset="0"/>
              </a:rPr>
              <a:t>la version (grecque ou latine) est la seule activité scientifique à l’école, parce qu’elle cherche à résoudre des problèmes grâce à des conjectures et des expériences. » </a:t>
            </a:r>
            <a:r>
              <a:rPr lang="fr-BE" sz="1800" b="1" dirty="0">
                <a:effectLst/>
                <a:latin typeface="Times New Roman" panose="02020603050405020304" pitchFamily="18" charset="0"/>
                <a:ea typeface="Times New Roman" panose="02020603050405020304" pitchFamily="18" charset="0"/>
              </a:rPr>
              <a:t>Se livrer à l’exercice de version, c’est bien cela : envisager les différentes pistes possibles, les expérimenter,  faire preuve d’esprit critique pour, finalement, ne retenir que celle qui résiste à un examen rigoureux, une démarche toute scientifique. Un peu comme un médecin, lorsqu’il doit poser un diagnostique. </a:t>
            </a:r>
          </a:p>
          <a:p>
            <a:endParaRPr lang="fr-BE" dirty="0"/>
          </a:p>
        </p:txBody>
      </p:sp>
    </p:spTree>
    <p:extLst>
      <p:ext uri="{BB962C8B-B14F-4D97-AF65-F5344CB8AC3E}">
        <p14:creationId xmlns:p14="http://schemas.microsoft.com/office/powerpoint/2010/main" val="288173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AFD63-9CD5-43F9-BB8E-548C97679323}"/>
              </a:ext>
            </a:extLst>
          </p:cNvPr>
          <p:cNvSpPr>
            <a:spLocks noGrp="1"/>
          </p:cNvSpPr>
          <p:nvPr>
            <p:ph type="title" idx="4294967295"/>
          </p:nvPr>
        </p:nvSpPr>
        <p:spPr>
          <a:xfrm>
            <a:off x="2587625" y="804863"/>
            <a:ext cx="9604375" cy="1049337"/>
          </a:xfrm>
        </p:spPr>
        <p:txBody>
          <a:bodyPr/>
          <a:lstStyle/>
          <a:p>
            <a:r>
              <a:rPr lang="fr-BE" dirty="0">
                <a:solidFill>
                  <a:srgbClr val="C00000"/>
                </a:solidFill>
              </a:rPr>
              <a:t>APPORT DES LANGUES ANTIQUES AUX LANGUES MODERNES</a:t>
            </a:r>
          </a:p>
        </p:txBody>
      </p:sp>
    </p:spTree>
    <p:extLst>
      <p:ext uri="{BB962C8B-B14F-4D97-AF65-F5344CB8AC3E}">
        <p14:creationId xmlns:p14="http://schemas.microsoft.com/office/powerpoint/2010/main" val="329822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3D33053F-C727-4473-933E-80CC251316C3}"/>
              </a:ext>
            </a:extLst>
          </p:cNvPr>
          <p:cNvSpPr>
            <a:spLocks noGrp="1"/>
          </p:cNvSpPr>
          <p:nvPr>
            <p:ph sz="quarter" idx="4294967295"/>
          </p:nvPr>
        </p:nvSpPr>
        <p:spPr>
          <a:xfrm>
            <a:off x="0" y="2063750"/>
            <a:ext cx="10394950" cy="3311525"/>
          </a:xfrm>
        </p:spPr>
        <p:txBody>
          <a:bodyPr/>
          <a:lstStyle/>
          <a:p>
            <a:r>
              <a:rPr lang="fr-BE" dirty="0"/>
              <a:t>Facilitez votre apprentissage des langues romanes : le français, l’italien, l’espagnol, le portugais, … sont autant de langues dérivées du latin ;</a:t>
            </a:r>
          </a:p>
          <a:p>
            <a:r>
              <a:rPr lang="fr-BE" dirty="0"/>
              <a:t>Habituez-vous au fonctionnement des déclinaisons que l’on retrouve dans les langues dites flexionnelles comme le russe ou l’allemand </a:t>
            </a:r>
          </a:p>
          <a:p>
            <a:endParaRPr lang="fr-BE" dirty="0"/>
          </a:p>
        </p:txBody>
      </p:sp>
    </p:spTree>
    <p:extLst>
      <p:ext uri="{BB962C8B-B14F-4D97-AF65-F5344CB8AC3E}">
        <p14:creationId xmlns:p14="http://schemas.microsoft.com/office/powerpoint/2010/main" val="1128151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47EED-61F8-40F2-A8CC-3416A0DD7350}"/>
              </a:ext>
            </a:extLst>
          </p:cNvPr>
          <p:cNvSpPr>
            <a:spLocks noGrp="1"/>
          </p:cNvSpPr>
          <p:nvPr>
            <p:ph type="title" idx="4294967295"/>
          </p:nvPr>
        </p:nvSpPr>
        <p:spPr>
          <a:xfrm>
            <a:off x="2587625" y="804863"/>
            <a:ext cx="9604375" cy="1049337"/>
          </a:xfrm>
        </p:spPr>
        <p:txBody>
          <a:bodyPr>
            <a:normAutofit fontScale="90000"/>
          </a:bodyPr>
          <a:lstStyle/>
          <a:p>
            <a:r>
              <a:rPr lang="fr-BE" dirty="0">
                <a:solidFill>
                  <a:srgbClr val="C00000"/>
                </a:solidFill>
              </a:rPr>
              <a:t>Et dans bien d’autres domaines :</a:t>
            </a:r>
            <a:br>
              <a:rPr lang="fr-BE" dirty="0">
                <a:solidFill>
                  <a:srgbClr val="C00000"/>
                </a:solidFill>
              </a:rPr>
            </a:br>
            <a:br>
              <a:rPr lang="fr-BE" dirty="0">
                <a:solidFill>
                  <a:srgbClr val="C00000"/>
                </a:solidFill>
              </a:rPr>
            </a:br>
            <a:br>
              <a:rPr lang="fr-BE" dirty="0"/>
            </a:br>
            <a:br>
              <a:rPr lang="fr-BE" dirty="0"/>
            </a:br>
            <a:endParaRPr lang="fr-BE" dirty="0"/>
          </a:p>
        </p:txBody>
      </p:sp>
      <p:sp>
        <p:nvSpPr>
          <p:cNvPr id="3" name="Espace réservé du contenu 2">
            <a:extLst>
              <a:ext uri="{FF2B5EF4-FFF2-40B4-BE49-F238E27FC236}">
                <a16:creationId xmlns:a16="http://schemas.microsoft.com/office/drawing/2014/main" id="{5B8E8BE3-67A2-49B2-9671-4928C30A9110}"/>
              </a:ext>
            </a:extLst>
          </p:cNvPr>
          <p:cNvSpPr>
            <a:spLocks noGrp="1"/>
          </p:cNvSpPr>
          <p:nvPr>
            <p:ph idx="4294967295"/>
          </p:nvPr>
        </p:nvSpPr>
        <p:spPr>
          <a:xfrm>
            <a:off x="2587625" y="2016125"/>
            <a:ext cx="9604375" cy="3449638"/>
          </a:xfrm>
        </p:spPr>
        <p:txBody>
          <a:bodyPr/>
          <a:lstStyle/>
          <a:p>
            <a:r>
              <a:rPr lang="fr-BE" dirty="0"/>
              <a:t>On pourrait encore parler de l’apport des langues et de la culture antiques dans les domaines de la philosophie, des arts, de la technique, du droit, de la politique, de l’éloquence, voire même du sport ! Un héritage inépuisable.</a:t>
            </a:r>
          </a:p>
          <a:p>
            <a:endParaRPr lang="fr-BE" dirty="0"/>
          </a:p>
          <a:p>
            <a:endParaRPr lang="fr-BE" dirty="0"/>
          </a:p>
        </p:txBody>
      </p:sp>
    </p:spTree>
    <p:extLst>
      <p:ext uri="{BB962C8B-B14F-4D97-AF65-F5344CB8AC3E}">
        <p14:creationId xmlns:p14="http://schemas.microsoft.com/office/powerpoint/2010/main" val="189207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994BCD2-6EB8-448D-8780-AE0379408A24}"/>
              </a:ext>
            </a:extLst>
          </p:cNvPr>
          <p:cNvSpPr>
            <a:spLocks noGrp="1"/>
          </p:cNvSpPr>
          <p:nvPr>
            <p:ph sz="quarter" idx="13"/>
          </p:nvPr>
        </p:nvSpPr>
        <p:spPr>
          <a:xfrm>
            <a:off x="514350" y="1082321"/>
            <a:ext cx="10394707" cy="3311189"/>
          </a:xfrm>
        </p:spPr>
        <p:txBody>
          <a:bodyPr/>
          <a:lstStyle/>
          <a:p>
            <a:pPr algn="just"/>
            <a:r>
              <a:rPr lang="fr-BE" dirty="0"/>
              <a:t>Au Collège, le cours de latin est dispensé à raison de deux heures par semaine à toutes les premières. </a:t>
            </a:r>
          </a:p>
          <a:p>
            <a:pPr algn="just"/>
            <a:r>
              <a:rPr lang="fr-BE" dirty="0">
                <a:effectLst/>
                <a:latin typeface="Times New Roman" panose="02020603050405020304" pitchFamily="18" charset="0"/>
                <a:ea typeface="Times New Roman" panose="02020603050405020304" pitchFamily="18" charset="0"/>
              </a:rPr>
              <a:t> </a:t>
            </a:r>
            <a:r>
              <a:rPr lang="fr-BE" dirty="0">
                <a:effectLst/>
                <a:ea typeface="Times New Roman" panose="02020603050405020304" pitchFamily="18" charset="0"/>
              </a:rPr>
              <a:t>En fin de prem</a:t>
            </a:r>
            <a:r>
              <a:rPr lang="fr-BE" dirty="0">
                <a:ea typeface="Times New Roman" panose="02020603050405020304" pitchFamily="18" charset="0"/>
              </a:rPr>
              <a:t>ière, l’élève choisit de continuer ou non le latin. Le cours passe alors à trois heures semaine avant de passer à quatre heures à partir de la troisième. </a:t>
            </a:r>
          </a:p>
          <a:p>
            <a:pPr algn="just"/>
            <a:r>
              <a:rPr lang="fr-BE" dirty="0">
                <a:effectLst/>
                <a:latin typeface="Gill Sans MT" panose="020B0502020104020203" pitchFamily="34" charset="0"/>
                <a:ea typeface="Times New Roman" panose="02020603050405020304" pitchFamily="18" charset="0"/>
              </a:rPr>
              <a:t>Le cours de latin au premier degré se veut une initiation à la langue et à la culture latines visant à l’acquisition des compétences du premier degré et plus particulièrement de celles du cours de français. Poursuivre son apprentissage, c’est consolider ses acquis dans bien d’autres domaines.</a:t>
            </a:r>
          </a:p>
          <a:p>
            <a:pPr algn="just"/>
            <a:endParaRPr lang="fr-BE" dirty="0">
              <a:effectLst/>
              <a:ea typeface="Times New Roman" panose="02020603050405020304" pitchFamily="18" charset="0"/>
            </a:endParaRPr>
          </a:p>
          <a:p>
            <a:endParaRPr lang="fr-BE" dirty="0"/>
          </a:p>
        </p:txBody>
      </p:sp>
    </p:spTree>
    <p:extLst>
      <p:ext uri="{BB962C8B-B14F-4D97-AF65-F5344CB8AC3E}">
        <p14:creationId xmlns:p14="http://schemas.microsoft.com/office/powerpoint/2010/main" val="396117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B264B-BA09-41E8-9060-C3A02F6B19E4}"/>
              </a:ext>
            </a:extLst>
          </p:cNvPr>
          <p:cNvSpPr>
            <a:spLocks noGrp="1"/>
          </p:cNvSpPr>
          <p:nvPr>
            <p:ph type="title"/>
          </p:nvPr>
        </p:nvSpPr>
        <p:spPr/>
        <p:txBody>
          <a:bodyPr>
            <a:normAutofit/>
          </a:bodyPr>
          <a:lstStyle/>
          <a:p>
            <a:pPr algn="ctr"/>
            <a:r>
              <a:rPr lang="fr-BE" dirty="0">
                <a:solidFill>
                  <a:srgbClr val="C00000"/>
                </a:solidFill>
              </a:rPr>
              <a:t>L’apport des langues et cultures de l’antiquité au français</a:t>
            </a:r>
          </a:p>
        </p:txBody>
      </p:sp>
      <p:sp>
        <p:nvSpPr>
          <p:cNvPr id="3" name="Espace réservé du contenu 2">
            <a:extLst>
              <a:ext uri="{FF2B5EF4-FFF2-40B4-BE49-F238E27FC236}">
                <a16:creationId xmlns:a16="http://schemas.microsoft.com/office/drawing/2014/main" id="{4E105A11-9418-4870-8850-DE2B498A7C89}"/>
              </a:ext>
            </a:extLst>
          </p:cNvPr>
          <p:cNvSpPr>
            <a:spLocks noGrp="1"/>
          </p:cNvSpPr>
          <p:nvPr>
            <p:ph sz="quarter" idx="13"/>
          </p:nvPr>
        </p:nvSpPr>
        <p:spPr/>
        <p:txBody>
          <a:bodyPr>
            <a:normAutofit/>
          </a:bodyPr>
          <a:lstStyle/>
          <a:p>
            <a:pPr marL="0" indent="0">
              <a:buNone/>
            </a:pPr>
            <a:endParaRPr lang="fr-BE" sz="3600" dirty="0"/>
          </a:p>
          <a:p>
            <a:pPr marL="0" indent="0">
              <a:buNone/>
            </a:pPr>
            <a:r>
              <a:rPr lang="fr-BE" sz="3600" dirty="0"/>
              <a:t>Avec les langues antiques…</a:t>
            </a:r>
          </a:p>
        </p:txBody>
      </p:sp>
    </p:spTree>
    <p:extLst>
      <p:ext uri="{BB962C8B-B14F-4D97-AF65-F5344CB8AC3E}">
        <p14:creationId xmlns:p14="http://schemas.microsoft.com/office/powerpoint/2010/main" val="272383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326A3B4-775A-4E46-8295-CB03D89C7937}"/>
              </a:ext>
            </a:extLst>
          </p:cNvPr>
          <p:cNvSpPr>
            <a:spLocks noGrp="1"/>
          </p:cNvSpPr>
          <p:nvPr>
            <p:ph type="title"/>
          </p:nvPr>
        </p:nvSpPr>
        <p:spPr/>
        <p:txBody>
          <a:bodyPr/>
          <a:lstStyle/>
          <a:p>
            <a:r>
              <a:rPr lang="fr-BE" cap="none" dirty="0"/>
              <a:t>C</a:t>
            </a:r>
            <a:r>
              <a:rPr lang="fr-BE" sz="3200" cap="none" dirty="0"/>
              <a:t>omprenez mieux votre vocabulaire </a:t>
            </a:r>
            <a:r>
              <a:rPr lang="fr-BE" sz="3200" dirty="0"/>
              <a:t>: </a:t>
            </a:r>
            <a:br>
              <a:rPr lang="fr-BE" sz="3200" dirty="0"/>
            </a:br>
            <a:endParaRPr lang="fr-BE" dirty="0"/>
          </a:p>
        </p:txBody>
      </p:sp>
      <p:sp>
        <p:nvSpPr>
          <p:cNvPr id="3" name="Espace réservé du contenu 2">
            <a:extLst>
              <a:ext uri="{FF2B5EF4-FFF2-40B4-BE49-F238E27FC236}">
                <a16:creationId xmlns:a16="http://schemas.microsoft.com/office/drawing/2014/main" id="{5181F543-A728-44AC-A9CA-841DB6DBCD28}"/>
              </a:ext>
            </a:extLst>
          </p:cNvPr>
          <p:cNvSpPr>
            <a:spLocks noGrp="1"/>
          </p:cNvSpPr>
          <p:nvPr>
            <p:ph sz="quarter" idx="4294967295"/>
          </p:nvPr>
        </p:nvSpPr>
        <p:spPr>
          <a:xfrm>
            <a:off x="0" y="1600200"/>
            <a:ext cx="10958513" cy="4114800"/>
          </a:xfrm>
        </p:spPr>
        <p:txBody>
          <a:bodyPr>
            <a:normAutofit fontScale="47500" lnSpcReduction="20000"/>
          </a:bodyPr>
          <a:lstStyle/>
          <a:p>
            <a:pPr marL="0" indent="0">
              <a:buNone/>
            </a:pPr>
            <a:endParaRPr lang="fr-BE" sz="4400" dirty="0">
              <a:solidFill>
                <a:schemeClr val="accent1"/>
              </a:solidFill>
            </a:endParaRPr>
          </a:p>
          <a:p>
            <a:pPr marL="0" indent="0">
              <a:buNone/>
            </a:pPr>
            <a:r>
              <a:rPr lang="fr-BE" sz="4400" dirty="0">
                <a:solidFill>
                  <a:schemeClr val="accent1"/>
                </a:solidFill>
              </a:rPr>
              <a:t>Pourquoi</a:t>
            </a:r>
            <a:r>
              <a:rPr lang="fr-BE" sz="4400" dirty="0"/>
              <a:t> </a:t>
            </a:r>
          </a:p>
          <a:p>
            <a:r>
              <a:rPr lang="fr-BE" sz="3300" dirty="0"/>
              <a:t> La réputation d’une personne dont on parle est-elle </a:t>
            </a:r>
            <a:r>
              <a:rPr lang="fr-BE" sz="3300" u="sng" dirty="0">
                <a:solidFill>
                  <a:srgbClr val="00B050"/>
                </a:solidFill>
              </a:rPr>
              <a:t>fa</a:t>
            </a:r>
            <a:r>
              <a:rPr lang="fr-BE" sz="3300" dirty="0">
                <a:solidFill>
                  <a:srgbClr val="00B050"/>
                </a:solidFill>
              </a:rPr>
              <a:t>meuse</a:t>
            </a:r>
            <a:r>
              <a:rPr lang="fr-BE" sz="3300" dirty="0"/>
              <a:t>, mais si on en dit du mal, devient-elle </a:t>
            </a:r>
            <a:r>
              <a:rPr lang="fr-BE" sz="3300" dirty="0">
                <a:solidFill>
                  <a:srgbClr val="00B050"/>
                </a:solidFill>
              </a:rPr>
              <a:t>in</a:t>
            </a:r>
            <a:r>
              <a:rPr lang="fr-BE" sz="3300" u="sng" dirty="0">
                <a:solidFill>
                  <a:srgbClr val="00B050"/>
                </a:solidFill>
              </a:rPr>
              <a:t>fâ</a:t>
            </a:r>
            <a:r>
              <a:rPr lang="fr-BE" sz="3300" dirty="0">
                <a:solidFill>
                  <a:srgbClr val="00B050"/>
                </a:solidFill>
              </a:rPr>
              <a:t>me</a:t>
            </a:r>
            <a:r>
              <a:rPr lang="fr-BE" sz="3300" dirty="0"/>
              <a:t> ? </a:t>
            </a:r>
          </a:p>
          <a:p>
            <a:r>
              <a:rPr lang="fr-BE" sz="3300" dirty="0"/>
              <a:t>Un </a:t>
            </a:r>
            <a:r>
              <a:rPr lang="fr-BE" sz="3300" dirty="0">
                <a:solidFill>
                  <a:srgbClr val="00B050"/>
                </a:solidFill>
              </a:rPr>
              <a:t>en</a:t>
            </a:r>
            <a:r>
              <a:rPr lang="fr-BE" sz="3300" u="sng" dirty="0">
                <a:solidFill>
                  <a:srgbClr val="00B050"/>
                </a:solidFill>
              </a:rPr>
              <a:t>fa</a:t>
            </a:r>
            <a:r>
              <a:rPr lang="fr-BE" sz="3300" dirty="0">
                <a:solidFill>
                  <a:srgbClr val="00B050"/>
                </a:solidFill>
              </a:rPr>
              <a:t>nt</a:t>
            </a:r>
            <a:r>
              <a:rPr lang="fr-BE" sz="3300" dirty="0"/>
              <a:t> (infans) est-il d’abord celui qui ne parle pas encore vraiment ?</a:t>
            </a:r>
          </a:p>
          <a:p>
            <a:r>
              <a:rPr lang="fr-BE" sz="3300" dirty="0"/>
              <a:t>Ce qui ne peut se dire est qualifié d’</a:t>
            </a:r>
            <a:r>
              <a:rPr lang="fr-BE" sz="3300" dirty="0">
                <a:solidFill>
                  <a:srgbClr val="00B050"/>
                </a:solidFill>
              </a:rPr>
              <a:t>inef</a:t>
            </a:r>
            <a:r>
              <a:rPr lang="fr-BE" sz="3300" u="sng" dirty="0">
                <a:solidFill>
                  <a:srgbClr val="00B050"/>
                </a:solidFill>
              </a:rPr>
              <a:t>fa</a:t>
            </a:r>
            <a:r>
              <a:rPr lang="fr-BE" sz="3300" dirty="0">
                <a:solidFill>
                  <a:srgbClr val="00B050"/>
                </a:solidFill>
              </a:rPr>
              <a:t>ble </a:t>
            </a:r>
            <a:r>
              <a:rPr lang="fr-BE" sz="3300" dirty="0"/>
              <a:t>? </a:t>
            </a:r>
          </a:p>
          <a:p>
            <a:r>
              <a:rPr lang="fr-BE" sz="3300" dirty="0"/>
              <a:t>Celui qui parle volontiers et avec amabilité aux autres est-il qualifié d’</a:t>
            </a:r>
            <a:r>
              <a:rPr lang="fr-BE" sz="3300" dirty="0">
                <a:solidFill>
                  <a:srgbClr val="00B050"/>
                </a:solidFill>
              </a:rPr>
              <a:t>af</a:t>
            </a:r>
            <a:r>
              <a:rPr lang="fr-BE" sz="3300" u="sng" dirty="0">
                <a:solidFill>
                  <a:srgbClr val="00B050"/>
                </a:solidFill>
              </a:rPr>
              <a:t>fa</a:t>
            </a:r>
            <a:r>
              <a:rPr lang="fr-BE" sz="3300" dirty="0">
                <a:solidFill>
                  <a:srgbClr val="00B050"/>
                </a:solidFill>
              </a:rPr>
              <a:t>ble</a:t>
            </a:r>
            <a:r>
              <a:rPr lang="fr-BE" sz="3300" dirty="0"/>
              <a:t> ?</a:t>
            </a:r>
          </a:p>
          <a:p>
            <a:pPr marL="0" indent="0" algn="just">
              <a:buNone/>
            </a:pPr>
            <a:r>
              <a:rPr lang="fr-BE" sz="3300" dirty="0">
                <a:solidFill>
                  <a:srgbClr val="00B050"/>
                </a:solidFill>
              </a:rPr>
              <a:t>Tous ces mots ont une même origine : en latin, </a:t>
            </a:r>
            <a:r>
              <a:rPr lang="fr-BE" sz="3300" i="1" u="sng" dirty="0" err="1">
                <a:solidFill>
                  <a:srgbClr val="00B050"/>
                </a:solidFill>
              </a:rPr>
              <a:t>fari</a:t>
            </a:r>
            <a:r>
              <a:rPr lang="fr-BE" sz="3300" dirty="0">
                <a:solidFill>
                  <a:srgbClr val="00B050"/>
                </a:solidFill>
              </a:rPr>
              <a:t>  signifie </a:t>
            </a:r>
            <a:r>
              <a:rPr lang="fr-BE" sz="3300" i="1" dirty="0">
                <a:solidFill>
                  <a:srgbClr val="00B050"/>
                </a:solidFill>
              </a:rPr>
              <a:t>dire, parler ; </a:t>
            </a:r>
            <a:r>
              <a:rPr lang="fr-BE" sz="3300" dirty="0">
                <a:solidFill>
                  <a:srgbClr val="00B050"/>
                </a:solidFill>
              </a:rPr>
              <a:t>quelqu’un de </a:t>
            </a:r>
            <a:r>
              <a:rPr lang="fr-BE" sz="3300" u="sng" dirty="0">
                <a:solidFill>
                  <a:srgbClr val="00B050"/>
                </a:solidFill>
              </a:rPr>
              <a:t>fameux,</a:t>
            </a:r>
            <a:r>
              <a:rPr lang="fr-BE" sz="3300" dirty="0">
                <a:solidFill>
                  <a:srgbClr val="00B050"/>
                </a:solidFill>
              </a:rPr>
              <a:t> par exemple, est quelqu’un dont on dit du bien, qui a une bonne réputation. Et quand on sait que le préfixe « in » a un sens négatif, on comprend mieux le sens </a:t>
            </a:r>
            <a:r>
              <a:rPr lang="fr-BE" sz="3300" u="sng" dirty="0">
                <a:solidFill>
                  <a:srgbClr val="00B050"/>
                </a:solidFill>
              </a:rPr>
              <a:t>d’infâme  et d’ineffable </a:t>
            </a:r>
            <a:r>
              <a:rPr lang="fr-BE" sz="3300" dirty="0">
                <a:solidFill>
                  <a:srgbClr val="00B050"/>
                </a:solidFill>
              </a:rPr>
              <a:t>et de la plupart des mots qui commencent par ce préfixe.  Fable, fabuler, fabulateur n’auront plus de secrets non plus !</a:t>
            </a:r>
          </a:p>
          <a:p>
            <a:pPr marL="0" indent="0">
              <a:buNone/>
            </a:pPr>
            <a:endParaRPr lang="fr-BE" sz="2200" dirty="0"/>
          </a:p>
          <a:p>
            <a:pPr marL="0" indent="0">
              <a:buNone/>
            </a:pPr>
            <a:r>
              <a:rPr lang="fr-BE" dirty="0"/>
              <a:t>	</a:t>
            </a:r>
          </a:p>
        </p:txBody>
      </p:sp>
    </p:spTree>
    <p:extLst>
      <p:ext uri="{BB962C8B-B14F-4D97-AF65-F5344CB8AC3E}">
        <p14:creationId xmlns:p14="http://schemas.microsoft.com/office/powerpoint/2010/main" val="172241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EED5E2-70D9-4631-BE92-7E35F58BFCF4}"/>
              </a:ext>
            </a:extLst>
          </p:cNvPr>
          <p:cNvSpPr>
            <a:spLocks noGrp="1"/>
          </p:cNvSpPr>
          <p:nvPr>
            <p:ph sz="quarter" idx="4294967295"/>
          </p:nvPr>
        </p:nvSpPr>
        <p:spPr>
          <a:xfrm>
            <a:off x="0" y="1330325"/>
            <a:ext cx="10394950" cy="3311525"/>
          </a:xfrm>
        </p:spPr>
        <p:txBody>
          <a:bodyPr>
            <a:normAutofit fontScale="77500" lnSpcReduction="20000"/>
          </a:bodyPr>
          <a:lstStyle/>
          <a:p>
            <a:pPr marL="0" indent="0">
              <a:buNone/>
            </a:pPr>
            <a:r>
              <a:rPr lang="fr-BE" sz="3300" dirty="0">
                <a:solidFill>
                  <a:schemeClr val="accent1"/>
                </a:solidFill>
              </a:rPr>
              <a:t>Pourquoi </a:t>
            </a:r>
          </a:p>
          <a:p>
            <a:pPr marL="0" indent="0">
              <a:buNone/>
            </a:pPr>
            <a:endParaRPr lang="fr-BE" dirty="0"/>
          </a:p>
          <a:p>
            <a:r>
              <a:rPr lang="fr-BE" dirty="0"/>
              <a:t>Un spécialiste de la religion est-il nommé théologien, tandis que celui qui ne croit en rien est-il appelé </a:t>
            </a:r>
            <a:r>
              <a:rPr lang="fr-BE" dirty="0">
                <a:solidFill>
                  <a:srgbClr val="00B050"/>
                </a:solidFill>
              </a:rPr>
              <a:t>athée </a:t>
            </a:r>
            <a:r>
              <a:rPr lang="fr-BE" dirty="0"/>
              <a:t>?</a:t>
            </a:r>
          </a:p>
          <a:p>
            <a:r>
              <a:rPr lang="fr-BE" dirty="0"/>
              <a:t>Celui qui ne prend pas la morale en considération est-il </a:t>
            </a:r>
            <a:r>
              <a:rPr lang="fr-BE" dirty="0">
                <a:solidFill>
                  <a:srgbClr val="00B050"/>
                </a:solidFill>
              </a:rPr>
              <a:t>amoral</a:t>
            </a:r>
            <a:r>
              <a:rPr lang="fr-BE" dirty="0"/>
              <a:t> ?</a:t>
            </a:r>
          </a:p>
          <a:p>
            <a:r>
              <a:rPr lang="fr-BE" dirty="0"/>
              <a:t>Celui qui est sans patrie est-il appelé </a:t>
            </a:r>
            <a:r>
              <a:rPr lang="fr-BE" dirty="0">
                <a:solidFill>
                  <a:srgbClr val="00B050"/>
                </a:solidFill>
              </a:rPr>
              <a:t>apatride</a:t>
            </a:r>
            <a:r>
              <a:rPr lang="fr-BE" dirty="0"/>
              <a:t> ?</a:t>
            </a:r>
          </a:p>
          <a:p>
            <a:r>
              <a:rPr lang="fr-BE" dirty="0"/>
              <a:t>La perte de l’odorat est-elle nommée </a:t>
            </a:r>
            <a:r>
              <a:rPr lang="fr-BE" dirty="0">
                <a:solidFill>
                  <a:srgbClr val="00B050"/>
                </a:solidFill>
              </a:rPr>
              <a:t>anosmie</a:t>
            </a:r>
            <a:r>
              <a:rPr lang="fr-BE" dirty="0"/>
              <a:t>, celle du goût </a:t>
            </a:r>
            <a:r>
              <a:rPr lang="fr-BE" dirty="0">
                <a:solidFill>
                  <a:srgbClr val="00B050"/>
                </a:solidFill>
              </a:rPr>
              <a:t>agueusie</a:t>
            </a:r>
            <a:r>
              <a:rPr lang="fr-BE" dirty="0"/>
              <a:t> ?</a:t>
            </a:r>
            <a:endParaRPr lang="fr-BE" dirty="0">
              <a:solidFill>
                <a:srgbClr val="00B050"/>
              </a:solidFill>
            </a:endParaRPr>
          </a:p>
          <a:p>
            <a:pPr marL="0" indent="0">
              <a:buNone/>
            </a:pPr>
            <a:r>
              <a:rPr lang="fr-BE" dirty="0">
                <a:solidFill>
                  <a:srgbClr val="00B050"/>
                </a:solidFill>
              </a:rPr>
              <a:t>Ces mots ont en commun le préfixe grec « a », nommé « alpha privatif ». Cette particule exprime le manque. </a:t>
            </a:r>
            <a:r>
              <a:rPr lang="fr-BE" dirty="0" err="1">
                <a:solidFill>
                  <a:srgbClr val="00B050"/>
                </a:solidFill>
              </a:rPr>
              <a:t>Etre</a:t>
            </a:r>
            <a:r>
              <a:rPr lang="fr-BE" dirty="0">
                <a:solidFill>
                  <a:srgbClr val="00B050"/>
                </a:solidFill>
              </a:rPr>
              <a:t> </a:t>
            </a:r>
            <a:r>
              <a:rPr lang="fr-BE" i="1" dirty="0">
                <a:solidFill>
                  <a:srgbClr val="00B050"/>
                </a:solidFill>
              </a:rPr>
              <a:t>athée,</a:t>
            </a:r>
            <a:r>
              <a:rPr lang="fr-BE" dirty="0">
                <a:solidFill>
                  <a:srgbClr val="00B050"/>
                </a:solidFill>
              </a:rPr>
              <a:t> c’est donc être sans dieu(x) ; </a:t>
            </a:r>
            <a:r>
              <a:rPr lang="fr-BE" i="1" dirty="0">
                <a:solidFill>
                  <a:srgbClr val="00B050"/>
                </a:solidFill>
              </a:rPr>
              <a:t>amoral</a:t>
            </a:r>
            <a:r>
              <a:rPr lang="fr-BE" dirty="0">
                <a:solidFill>
                  <a:srgbClr val="00B050"/>
                </a:solidFill>
              </a:rPr>
              <a:t>, sans morale (à ne pas confondre avec </a:t>
            </a:r>
            <a:r>
              <a:rPr lang="fr-BE" i="1" dirty="0">
                <a:solidFill>
                  <a:srgbClr val="00B050"/>
                </a:solidFill>
              </a:rPr>
              <a:t>immoral </a:t>
            </a:r>
            <a:r>
              <a:rPr lang="fr-BE" dirty="0">
                <a:solidFill>
                  <a:srgbClr val="00B050"/>
                </a:solidFill>
              </a:rPr>
              <a:t>: contraire à la morale), </a:t>
            </a:r>
            <a:r>
              <a:rPr lang="fr-BE" i="1" dirty="0">
                <a:solidFill>
                  <a:srgbClr val="00B050"/>
                </a:solidFill>
              </a:rPr>
              <a:t>apatride,</a:t>
            </a:r>
            <a:r>
              <a:rPr lang="fr-BE" dirty="0">
                <a:solidFill>
                  <a:srgbClr val="00B050"/>
                </a:solidFill>
              </a:rPr>
              <a:t> sans patrie, </a:t>
            </a:r>
            <a:r>
              <a:rPr lang="fr-BE" dirty="0" err="1">
                <a:solidFill>
                  <a:srgbClr val="00B050"/>
                </a:solidFill>
              </a:rPr>
              <a:t>etc</a:t>
            </a:r>
            <a:endParaRPr lang="fr-BE" dirty="0">
              <a:solidFill>
                <a:srgbClr val="00B050"/>
              </a:solidFill>
            </a:endParaRPr>
          </a:p>
          <a:p>
            <a:pPr marL="0" indent="0">
              <a:buNone/>
            </a:pPr>
            <a:endParaRPr lang="fr-BE" dirty="0"/>
          </a:p>
          <a:p>
            <a:endParaRPr lang="fr-BE" dirty="0"/>
          </a:p>
        </p:txBody>
      </p:sp>
    </p:spTree>
    <p:extLst>
      <p:ext uri="{BB962C8B-B14F-4D97-AF65-F5344CB8AC3E}">
        <p14:creationId xmlns:p14="http://schemas.microsoft.com/office/powerpoint/2010/main" val="327024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D48EB1A-5006-469B-9390-BACFE6EA92FD}"/>
              </a:ext>
            </a:extLst>
          </p:cNvPr>
          <p:cNvSpPr txBox="1"/>
          <p:nvPr/>
        </p:nvSpPr>
        <p:spPr>
          <a:xfrm>
            <a:off x="276225" y="329836"/>
            <a:ext cx="7172325" cy="5632311"/>
          </a:xfrm>
          <a:prstGeom prst="rect">
            <a:avLst/>
          </a:prstGeom>
          <a:noFill/>
        </p:spPr>
        <p:txBody>
          <a:bodyPr wrap="square">
            <a:spAutoFit/>
          </a:bodyPr>
          <a:lstStyle/>
          <a:p>
            <a:pPr marL="0" indent="0">
              <a:buNone/>
            </a:pPr>
            <a:r>
              <a:rPr lang="fr-BE" sz="2000" dirty="0">
                <a:solidFill>
                  <a:schemeClr val="accent1"/>
                </a:solidFill>
              </a:rPr>
              <a:t>Pourquoi</a:t>
            </a:r>
          </a:p>
          <a:p>
            <a:pPr marL="0" indent="0">
              <a:buNone/>
            </a:pPr>
            <a:endParaRPr lang="fr-BE" dirty="0"/>
          </a:p>
          <a:p>
            <a:pPr marL="285750" indent="-285750">
              <a:buClr>
                <a:srgbClr val="FF0000"/>
              </a:buClr>
              <a:buFont typeface="Arial" panose="020B0604020202020204" pitchFamily="34" charset="0"/>
              <a:buChar char="•"/>
            </a:pPr>
            <a:r>
              <a:rPr lang="fr-BE" dirty="0"/>
              <a:t>Une personne qui accorde autant d’importance à soi et à l’image qu’elle renvoie d’elle-même aux autres est appelée « </a:t>
            </a:r>
            <a:r>
              <a:rPr lang="fr-BE" b="1" dirty="0">
                <a:solidFill>
                  <a:srgbClr val="00B050"/>
                </a:solidFill>
              </a:rPr>
              <a:t>narcissique</a:t>
            </a:r>
            <a:r>
              <a:rPr lang="fr-BE" dirty="0"/>
              <a:t> » ?</a:t>
            </a:r>
          </a:p>
          <a:p>
            <a:pPr marL="285750" indent="-285750">
              <a:buClr>
                <a:srgbClr val="FF0000"/>
              </a:buClr>
              <a:buFont typeface="Arial" panose="020B0604020202020204" pitchFamily="34" charset="0"/>
              <a:buChar char="•"/>
            </a:pPr>
            <a:endParaRPr lang="fr-BE" dirty="0"/>
          </a:p>
          <a:p>
            <a:pPr marL="285750" indent="-285750">
              <a:buClr>
                <a:srgbClr val="FF0000"/>
              </a:buClr>
              <a:buFont typeface="Arial" panose="020B0604020202020204" pitchFamily="34" charset="0"/>
              <a:buChar char="•"/>
            </a:pPr>
            <a:r>
              <a:rPr lang="fr-BE" b="1" dirty="0">
                <a:solidFill>
                  <a:srgbClr val="00B050"/>
                </a:solidFill>
              </a:rPr>
              <a:t>Le narcisse </a:t>
            </a:r>
            <a:r>
              <a:rPr lang="fr-BE" dirty="0"/>
              <a:t>est une fleur blanc et jaune ?</a:t>
            </a:r>
          </a:p>
          <a:p>
            <a:pPr marL="285750" indent="-285750">
              <a:buClr>
                <a:srgbClr val="FF0000"/>
              </a:buClr>
              <a:buFont typeface="Arial" panose="020B0604020202020204" pitchFamily="34" charset="0"/>
              <a:buChar char="•"/>
            </a:pPr>
            <a:endParaRPr lang="fr-BE" dirty="0"/>
          </a:p>
          <a:p>
            <a:pPr marL="285750" indent="-285750">
              <a:buClr>
                <a:srgbClr val="FF0000"/>
              </a:buClr>
              <a:buFont typeface="Arial" panose="020B0604020202020204" pitchFamily="34" charset="0"/>
              <a:buChar char="•"/>
            </a:pPr>
            <a:r>
              <a:rPr lang="fr-BE" dirty="0"/>
              <a:t>Un son qui se répète est appelé « </a:t>
            </a:r>
            <a:r>
              <a:rPr lang="fr-BE" b="1" dirty="0">
                <a:solidFill>
                  <a:srgbClr val="00B050"/>
                </a:solidFill>
              </a:rPr>
              <a:t>écho </a:t>
            </a:r>
            <a:r>
              <a:rPr lang="fr-BE" dirty="0"/>
              <a:t>» ?</a:t>
            </a:r>
          </a:p>
          <a:p>
            <a:pPr>
              <a:buClr>
                <a:srgbClr val="FF0000"/>
              </a:buClr>
            </a:pPr>
            <a:endParaRPr lang="fr-BE" dirty="0"/>
          </a:p>
          <a:p>
            <a:pPr>
              <a:buClr>
                <a:srgbClr val="FF0000"/>
              </a:buClr>
            </a:pPr>
            <a:endParaRPr lang="fr-BE" dirty="0"/>
          </a:p>
          <a:p>
            <a:pPr algn="just"/>
            <a:endParaRPr lang="fr-BE" dirty="0">
              <a:solidFill>
                <a:srgbClr val="00B050"/>
              </a:solidFill>
            </a:endParaRPr>
          </a:p>
          <a:p>
            <a:pPr algn="just"/>
            <a:r>
              <a:rPr lang="fr-BE" dirty="0">
                <a:solidFill>
                  <a:srgbClr val="00B050"/>
                </a:solidFill>
              </a:rPr>
              <a:t>C’est Ovide qui,  nous donne la version la plus célèbre de ce mythe : </a:t>
            </a:r>
            <a:r>
              <a:rPr lang="fr-BE" b="1" u="sng" dirty="0">
                <a:solidFill>
                  <a:srgbClr val="00B050"/>
                </a:solidFill>
              </a:rPr>
              <a:t>Narcisse </a:t>
            </a:r>
            <a:r>
              <a:rPr lang="fr-BE" dirty="0">
                <a:solidFill>
                  <a:srgbClr val="00B050"/>
                </a:solidFill>
              </a:rPr>
              <a:t>était un beau jeune homme au cœur dur qui s’éprit de son propre reflet dans l’eau et qui en oublia de s’alimenter. Il en mourut donc. Quant à </a:t>
            </a:r>
            <a:r>
              <a:rPr lang="fr-BE" b="1" u="sng" dirty="0">
                <a:solidFill>
                  <a:srgbClr val="00B050"/>
                </a:solidFill>
              </a:rPr>
              <a:t>Echo</a:t>
            </a:r>
            <a:r>
              <a:rPr lang="fr-BE" dirty="0">
                <a:solidFill>
                  <a:srgbClr val="00B050"/>
                </a:solidFill>
              </a:rPr>
              <a:t>, nymphe mutique amoureuse sans espoir, elle devint pierre et seule sa voix, répétant inlassablement la fin des phrases de Narcisse subsista d’elle. Au bord de la source où mourut Narcisse, une </a:t>
            </a:r>
            <a:r>
              <a:rPr lang="fr-BE" b="1" u="sng" dirty="0">
                <a:solidFill>
                  <a:srgbClr val="00B050"/>
                </a:solidFill>
              </a:rPr>
              <a:t>fleur jaune et blanc </a:t>
            </a:r>
            <a:r>
              <a:rPr lang="fr-BE" dirty="0">
                <a:solidFill>
                  <a:srgbClr val="00B050"/>
                </a:solidFill>
              </a:rPr>
              <a:t>aux couleurs des cheveux et du corps du jeune homme apparut.</a:t>
            </a:r>
          </a:p>
          <a:p>
            <a:pPr marL="0" indent="0">
              <a:buNone/>
            </a:pPr>
            <a:endParaRPr lang="fr-BE" dirty="0"/>
          </a:p>
          <a:p>
            <a:pPr marL="285750" indent="-285750">
              <a:buFont typeface="Arial" panose="020B0604020202020204" pitchFamily="34" charset="0"/>
              <a:buChar char="•"/>
            </a:pPr>
            <a:endParaRPr lang="fr-BE" dirty="0"/>
          </a:p>
        </p:txBody>
      </p:sp>
      <p:pic>
        <p:nvPicPr>
          <p:cNvPr id="13" name="Espace réservé pour une image  12">
            <a:extLst>
              <a:ext uri="{FF2B5EF4-FFF2-40B4-BE49-F238E27FC236}">
                <a16:creationId xmlns:a16="http://schemas.microsoft.com/office/drawing/2014/main" id="{1D324823-2492-4FD9-BDE4-C02EE897630E}"/>
              </a:ext>
            </a:extLst>
          </p:cNvPr>
          <p:cNvPicPr>
            <a:picLocks noGrp="1" noChangeAspect="1"/>
          </p:cNvPicPr>
          <p:nvPr>
            <p:ph type="pic" idx="1"/>
          </p:nvPr>
        </p:nvPicPr>
        <p:blipFill>
          <a:blip r:embed="rId2"/>
          <a:srcRect l="28047" r="28047"/>
          <a:stretch>
            <a:fillRect/>
          </a:stretch>
        </p:blipFill>
        <p:spPr/>
      </p:pic>
    </p:spTree>
    <p:extLst>
      <p:ext uri="{BB962C8B-B14F-4D97-AF65-F5344CB8AC3E}">
        <p14:creationId xmlns:p14="http://schemas.microsoft.com/office/powerpoint/2010/main" val="302079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9038B16-7BCF-4E2B-8FAA-CCAFED3CD0B6}"/>
              </a:ext>
            </a:extLst>
          </p:cNvPr>
          <p:cNvSpPr>
            <a:spLocks noGrp="1"/>
          </p:cNvSpPr>
          <p:nvPr>
            <p:ph type="title"/>
          </p:nvPr>
        </p:nvSpPr>
        <p:spPr/>
        <p:txBody>
          <a:bodyPr/>
          <a:lstStyle/>
          <a:p>
            <a:r>
              <a:rPr lang="fr-BE" cap="none" dirty="0"/>
              <a:t>Devenez un champion en grammaire :</a:t>
            </a:r>
          </a:p>
        </p:txBody>
      </p:sp>
      <p:sp>
        <p:nvSpPr>
          <p:cNvPr id="5" name="Espace réservé du contenu 4">
            <a:extLst>
              <a:ext uri="{FF2B5EF4-FFF2-40B4-BE49-F238E27FC236}">
                <a16:creationId xmlns:a16="http://schemas.microsoft.com/office/drawing/2014/main" id="{1D64C969-3227-4C9C-81E4-0940D356B340}"/>
              </a:ext>
            </a:extLst>
          </p:cNvPr>
          <p:cNvSpPr>
            <a:spLocks noGrp="1"/>
          </p:cNvSpPr>
          <p:nvPr>
            <p:ph idx="4294967295"/>
          </p:nvPr>
        </p:nvSpPr>
        <p:spPr>
          <a:xfrm>
            <a:off x="1137146" y="1076324"/>
            <a:ext cx="10391775" cy="3838575"/>
          </a:xfrm>
        </p:spPr>
        <p:txBody>
          <a:bodyPr/>
          <a:lstStyle/>
          <a:p>
            <a:pPr marL="0" indent="0">
              <a:buNone/>
            </a:pPr>
            <a:endParaRPr lang="fr-BE" dirty="0"/>
          </a:p>
          <a:p>
            <a:endParaRPr lang="fr-BE" dirty="0"/>
          </a:p>
          <a:p>
            <a:endParaRPr lang="fr-BE" dirty="0"/>
          </a:p>
          <a:p>
            <a:r>
              <a:rPr lang="fr-BE" dirty="0"/>
              <a:t>Traduire un texte du latin vers le français, c’est faire appel à l’observation, à la logique et à la déduction, comme pour décoder un message. Ce jeu mobilise l’attention et les connaissances grammaticales acquises au cours de français et les renforce. </a:t>
            </a:r>
          </a:p>
          <a:p>
            <a:r>
              <a:rPr lang="fr-BE" dirty="0"/>
              <a:t>Cet exercice renforce également la concentration, l’agilité intellectuelle et l’attention aux mécanismes de la langue française. </a:t>
            </a:r>
          </a:p>
        </p:txBody>
      </p:sp>
    </p:spTree>
    <p:extLst>
      <p:ext uri="{BB962C8B-B14F-4D97-AF65-F5344CB8AC3E}">
        <p14:creationId xmlns:p14="http://schemas.microsoft.com/office/powerpoint/2010/main" val="51595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2024A0-73C3-486B-8BA0-E2ACAF9F88FB}"/>
              </a:ext>
            </a:extLst>
          </p:cNvPr>
          <p:cNvSpPr>
            <a:spLocks noGrp="1"/>
          </p:cNvSpPr>
          <p:nvPr>
            <p:ph type="title"/>
          </p:nvPr>
        </p:nvSpPr>
        <p:spPr/>
        <p:txBody>
          <a:bodyPr>
            <a:normAutofit/>
          </a:bodyPr>
          <a:lstStyle/>
          <a:p>
            <a:pPr algn="ctr"/>
            <a:r>
              <a:rPr lang="fr-BE" cap="none" dirty="0"/>
              <a:t>Découvrez la littérature, la peinture et identifiez facilement les référence à l’Antiquité</a:t>
            </a:r>
          </a:p>
        </p:txBody>
      </p:sp>
      <p:sp>
        <p:nvSpPr>
          <p:cNvPr id="3" name="Espace réservé du contenu 2">
            <a:extLst>
              <a:ext uri="{FF2B5EF4-FFF2-40B4-BE49-F238E27FC236}">
                <a16:creationId xmlns:a16="http://schemas.microsoft.com/office/drawing/2014/main" id="{2F382B95-886E-4F8A-A3D3-E3DECA11DE0F}"/>
              </a:ext>
            </a:extLst>
          </p:cNvPr>
          <p:cNvSpPr>
            <a:spLocks noGrp="1"/>
          </p:cNvSpPr>
          <p:nvPr>
            <p:ph idx="1"/>
          </p:nvPr>
        </p:nvSpPr>
        <p:spPr/>
        <p:txBody>
          <a:bodyPr/>
          <a:lstStyle/>
          <a:p>
            <a:pPr algn="just"/>
            <a:r>
              <a:rPr lang="fr-BE" dirty="0"/>
              <a:t>D’où viennent les fables de La Fontaine, </a:t>
            </a:r>
            <a:r>
              <a:rPr lang="fr-BE" i="1" dirty="0"/>
              <a:t>Les fourberies de Scapin </a:t>
            </a:r>
            <a:r>
              <a:rPr lang="fr-BE" dirty="0"/>
              <a:t>de Molière ou les poèmes de Ronsard ? </a:t>
            </a:r>
          </a:p>
          <a:p>
            <a:pPr algn="just"/>
            <a:r>
              <a:rPr lang="fr-BE" dirty="0"/>
              <a:t>Pourquoi le concierge de Poudlard s’appelle-t-il Argus ? Ou pourquoi le professeur Lupin se prénomme-t-il Remus et le professeur Dumbledore, Albus ? Pourquoi un chien à trois têtes garde-t-il l’entrée de la chambre des secrets et pourquoi s’endort-il au son de la lyre ?</a:t>
            </a:r>
          </a:p>
          <a:p>
            <a:pPr algn="just"/>
            <a:r>
              <a:rPr lang="fr-BE" dirty="0"/>
              <a:t>Que signifie le tableau de David « Le serment des Horaces? »</a:t>
            </a:r>
          </a:p>
          <a:p>
            <a:pPr algn="just"/>
            <a:endParaRPr lang="fr-BE" dirty="0"/>
          </a:p>
        </p:txBody>
      </p:sp>
    </p:spTree>
    <p:extLst>
      <p:ext uri="{BB962C8B-B14F-4D97-AF65-F5344CB8AC3E}">
        <p14:creationId xmlns:p14="http://schemas.microsoft.com/office/powerpoint/2010/main" val="351718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E3D11CB-ADFF-4651-8546-F5A8037DBFCF}"/>
              </a:ext>
            </a:extLst>
          </p:cNvPr>
          <p:cNvSpPr>
            <a:spLocks noGrp="1"/>
          </p:cNvSpPr>
          <p:nvPr>
            <p:ph type="body" sz="half" idx="4294967295"/>
          </p:nvPr>
        </p:nvSpPr>
        <p:spPr>
          <a:xfrm>
            <a:off x="0" y="846138"/>
            <a:ext cx="6261100" cy="4854575"/>
          </a:xfrm>
        </p:spPr>
        <p:txBody>
          <a:bodyPr>
            <a:normAutofit fontScale="85000" lnSpcReduction="20000"/>
          </a:bodyPr>
          <a:lstStyle/>
          <a:p>
            <a:pPr marL="285750" indent="-285750" algn="just">
              <a:buFont typeface="Arial" panose="020B0604020202020204" pitchFamily="34" charset="0"/>
              <a:buChar char="•"/>
            </a:pPr>
            <a:r>
              <a:rPr lang="fr-BE" dirty="0"/>
              <a:t>La Fontaine, Molière et Ronsard, tous trois étudiés au cours de français, se sont inspirés d’auteurs antiques : le premier d’Esope et de Phèdre ; le deuxième de Térence et le troisième d’Horace.</a:t>
            </a:r>
          </a:p>
          <a:p>
            <a:pPr marL="285750" indent="-285750" algn="just">
              <a:buFont typeface="Arial" panose="020B0604020202020204" pitchFamily="34" charset="0"/>
              <a:buChar char="•"/>
            </a:pPr>
            <a:r>
              <a:rPr lang="fr-BE" dirty="0"/>
              <a:t>L’univers de J.K. Rowling est pétri de références antiques : le concierge de Poudlard porte le nom du favori de Junon, le géant aux cent yeux, une façon de dire qu’il a l’œil sur tout ; Rémus Lupin porte un nom qui désigne sa condition de loup-garou : Remus et Romulus ont été tous deux nourris par une louve, tandis que Lupin provient de </a:t>
            </a:r>
            <a:r>
              <a:rPr lang="fr-BE" b="1" i="1" dirty="0">
                <a:solidFill>
                  <a:srgbClr val="00B050"/>
                </a:solidFill>
              </a:rPr>
              <a:t>lupus</a:t>
            </a:r>
            <a:r>
              <a:rPr lang="fr-BE" dirty="0"/>
              <a:t> : le loup ; quant à </a:t>
            </a:r>
            <a:r>
              <a:rPr lang="fr-BE" b="1" i="1" dirty="0" err="1">
                <a:solidFill>
                  <a:srgbClr val="00B050"/>
                </a:solidFill>
              </a:rPr>
              <a:t>albus</a:t>
            </a:r>
            <a:r>
              <a:rPr lang="fr-BE" dirty="0"/>
              <a:t>, il s’agit d’un adjectif qui signifie « blanc », comme la barbe de Dumbledore. La lyre qui endort le gardien de la chambre des secrets renvoie à celle d’</a:t>
            </a:r>
            <a:r>
              <a:rPr lang="fr-BE" b="1" dirty="0">
                <a:solidFill>
                  <a:srgbClr val="00B050"/>
                </a:solidFill>
              </a:rPr>
              <a:t>Orphée</a:t>
            </a:r>
            <a:r>
              <a:rPr lang="fr-BE" dirty="0"/>
              <a:t> qui endort </a:t>
            </a:r>
            <a:r>
              <a:rPr lang="fr-BE" b="1" i="1" dirty="0">
                <a:solidFill>
                  <a:srgbClr val="00B050"/>
                </a:solidFill>
              </a:rPr>
              <a:t>Cerbère</a:t>
            </a:r>
            <a:r>
              <a:rPr lang="fr-BE" dirty="0"/>
              <a:t>, le chien monstrueux gardien des enfers.</a:t>
            </a:r>
          </a:p>
          <a:p>
            <a:pPr marL="285750" indent="-285750" algn="just">
              <a:buFont typeface="Arial" panose="020B0604020202020204" pitchFamily="34" charset="0"/>
              <a:buChar char="•"/>
            </a:pPr>
            <a:r>
              <a:rPr lang="fr-BE" dirty="0"/>
              <a:t>Quant au tableau de David, il relate un épisode de la guerre civile romaine et appelle à la réconciliation nationale après la révolution française…</a:t>
            </a:r>
          </a:p>
        </p:txBody>
      </p:sp>
      <p:pic>
        <p:nvPicPr>
          <p:cNvPr id="8" name="Espace réservé pour une image  7">
            <a:extLst>
              <a:ext uri="{FF2B5EF4-FFF2-40B4-BE49-F238E27FC236}">
                <a16:creationId xmlns:a16="http://schemas.microsoft.com/office/drawing/2014/main" id="{4B8D0AC9-5734-451D-A163-70AE16047B43}"/>
              </a:ext>
            </a:extLst>
          </p:cNvPr>
          <p:cNvPicPr>
            <a:picLocks noGrp="1" noChangeAspect="1"/>
          </p:cNvPicPr>
          <p:nvPr>
            <p:ph type="pic" idx="4294967295"/>
          </p:nvPr>
        </p:nvPicPr>
        <p:blipFill>
          <a:blip r:embed="rId2"/>
          <a:srcRect l="22194" r="22194"/>
          <a:stretch>
            <a:fillRect/>
          </a:stretch>
        </p:blipFill>
        <p:spPr>
          <a:xfrm>
            <a:off x="7800975" y="846138"/>
            <a:ext cx="3143250" cy="43545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79383044"/>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547</TotalTime>
  <Words>1333</Words>
  <Application>Microsoft Office PowerPoint</Application>
  <PresentationFormat>Grand écran</PresentationFormat>
  <Paragraphs>71</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Gill Sans MT</vt:lpstr>
      <vt:lpstr>Times New Roman</vt:lpstr>
      <vt:lpstr>Galerie</vt:lpstr>
      <vt:lpstr>latin</vt:lpstr>
      <vt:lpstr>Présentation PowerPoint</vt:lpstr>
      <vt:lpstr>L’apport des langues et cultures de l’antiquité au français</vt:lpstr>
      <vt:lpstr>Comprenez mieux votre vocabulaire :  </vt:lpstr>
      <vt:lpstr>Présentation PowerPoint</vt:lpstr>
      <vt:lpstr>Présentation PowerPoint</vt:lpstr>
      <vt:lpstr>Devenez un champion en grammaire :</vt:lpstr>
      <vt:lpstr>Découvrez la littérature, la peinture et identifiez facilement les référence à l’Antiquité</vt:lpstr>
      <vt:lpstr>Présentation PowerPoint</vt:lpstr>
      <vt:lpstr>APPORT DU LATIN AUX MATHEMATIQUES et aux sciences</vt:lpstr>
      <vt:lpstr>Maîtrisez le  vocabulaire  mathématique et scientifique : </vt:lpstr>
      <vt:lpstr>Présentation PowerPoint</vt:lpstr>
      <vt:lpstr>Développez la rigueur, la démarche d’investigation et d’expérimentation scientifique.</vt:lpstr>
      <vt:lpstr>APPORT DES LANGUES ANTIQUES AUX LANGUES MODERNES</vt:lpstr>
      <vt:lpstr>Présentation PowerPoint</vt:lpstr>
      <vt:lpstr>Et dans bien d’autres domaines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Faire du latin au 21ème siècle : </dc:title>
  <dc:creator>Patricia Marra</dc:creator>
  <cp:lastModifiedBy>Patricia Marra</cp:lastModifiedBy>
  <cp:revision>39</cp:revision>
  <dcterms:created xsi:type="dcterms:W3CDTF">2021-01-23T11:43:20Z</dcterms:created>
  <dcterms:modified xsi:type="dcterms:W3CDTF">2021-01-24T21:23:44Z</dcterms:modified>
</cp:coreProperties>
</file>