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57" r:id="rId4"/>
    <p:sldId id="258" r:id="rId5"/>
    <p:sldId id="261" r:id="rId6"/>
    <p:sldId id="270" r:id="rId7"/>
    <p:sldId id="260" r:id="rId8"/>
    <p:sldId id="264" r:id="rId9"/>
    <p:sldId id="267" r:id="rId10"/>
    <p:sldId id="263" r:id="rId11"/>
    <p:sldId id="269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ECBA2-D30D-493A-8608-201DEA6D2D61}" v="126" dt="2025-11-10T12:17:57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éline Godeau" userId="k/OUOMZwVF32C3Ymf5sYmp4i9F/n7qp7UzqWAXU33mk=" providerId="None" clId="Web-{ADDECBA2-D30D-493A-8608-201DEA6D2D61}"/>
    <pc:docChg chg="modSld">
      <pc:chgData name="Céline Godeau" userId="k/OUOMZwVF32C3Ymf5sYmp4i9F/n7qp7UzqWAXU33mk=" providerId="None" clId="Web-{ADDECBA2-D30D-493A-8608-201DEA6D2D61}" dt="2025-11-10T12:17:57.850" v="121" actId="20577"/>
      <pc:docMkLst>
        <pc:docMk/>
      </pc:docMkLst>
      <pc:sldChg chg="modSp">
        <pc:chgData name="Céline Godeau" userId="k/OUOMZwVF32C3Ymf5sYmp4i9F/n7qp7UzqWAXU33mk=" providerId="None" clId="Web-{ADDECBA2-D30D-493A-8608-201DEA6D2D61}" dt="2025-11-10T12:09:24.541" v="12" actId="1076"/>
        <pc:sldMkLst>
          <pc:docMk/>
          <pc:sldMk cId="0" sldId="256"/>
        </pc:sldMkLst>
        <pc:spChg chg="mod">
          <ac:chgData name="Céline Godeau" userId="k/OUOMZwVF32C3Ymf5sYmp4i9F/n7qp7UzqWAXU33mk=" providerId="None" clId="Web-{ADDECBA2-D30D-493A-8608-201DEA6D2D61}" dt="2025-11-10T12:09:24.541" v="12" actId="1076"/>
          <ac:spMkLst>
            <pc:docMk/>
            <pc:sldMk cId="0" sldId="256"/>
            <ac:spMk id="2" creationId="{00000000-0000-0000-0000-000000000000}"/>
          </ac:spMkLst>
        </pc:spChg>
      </pc:sldChg>
      <pc:sldChg chg="modSp">
        <pc:chgData name="Céline Godeau" userId="k/OUOMZwVF32C3Ymf5sYmp4i9F/n7qp7UzqWAXU33mk=" providerId="None" clId="Web-{ADDECBA2-D30D-493A-8608-201DEA6D2D61}" dt="2025-11-10T12:08:33.552" v="5" actId="20577"/>
        <pc:sldMkLst>
          <pc:docMk/>
          <pc:sldMk cId="0" sldId="257"/>
        </pc:sldMkLst>
        <pc:spChg chg="mod">
          <ac:chgData name="Céline Godeau" userId="k/OUOMZwVF32C3Ymf5sYmp4i9F/n7qp7UzqWAXU33mk=" providerId="None" clId="Web-{ADDECBA2-D30D-493A-8608-201DEA6D2D61}" dt="2025-11-10T12:08:33.552" v="5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">
        <pc:chgData name="Céline Godeau" userId="k/OUOMZwVF32C3Ymf5sYmp4i9F/n7qp7UzqWAXU33mk=" providerId="None" clId="Web-{ADDECBA2-D30D-493A-8608-201DEA6D2D61}" dt="2025-11-10T12:14:11.332" v="66" actId="20577"/>
        <pc:sldMkLst>
          <pc:docMk/>
          <pc:sldMk cId="0" sldId="258"/>
        </pc:sldMkLst>
        <pc:spChg chg="mod">
          <ac:chgData name="Céline Godeau" userId="k/OUOMZwVF32C3Ymf5sYmp4i9F/n7qp7UzqWAXU33mk=" providerId="None" clId="Web-{ADDECBA2-D30D-493A-8608-201DEA6D2D61}" dt="2025-11-10T12:14:11.332" v="66" actId="20577"/>
          <ac:spMkLst>
            <pc:docMk/>
            <pc:sldMk cId="0" sldId="258"/>
            <ac:spMk id="2" creationId="{00000000-0000-0000-0000-000000000000}"/>
          </ac:spMkLst>
        </pc:spChg>
        <pc:picChg chg="mod">
          <ac:chgData name="Céline Godeau" userId="k/OUOMZwVF32C3Ymf5sYmp4i9F/n7qp7UzqWAXU33mk=" providerId="None" clId="Web-{ADDECBA2-D30D-493A-8608-201DEA6D2D61}" dt="2025-11-10T12:12:23.533" v="35" actId="1076"/>
          <ac:picMkLst>
            <pc:docMk/>
            <pc:sldMk cId="0" sldId="258"/>
            <ac:picMk id="6" creationId="{00000000-0000-0000-0000-000000000000}"/>
          </ac:picMkLst>
        </pc:picChg>
      </pc:sldChg>
      <pc:sldChg chg="modSp">
        <pc:chgData name="Céline Godeau" userId="k/OUOMZwVF32C3Ymf5sYmp4i9F/n7qp7UzqWAXU33mk=" providerId="None" clId="Web-{ADDECBA2-D30D-493A-8608-201DEA6D2D61}" dt="2025-11-10T12:16:52.287" v="117" actId="1076"/>
        <pc:sldMkLst>
          <pc:docMk/>
          <pc:sldMk cId="0" sldId="260"/>
        </pc:sldMkLst>
        <pc:spChg chg="mod">
          <ac:chgData name="Céline Godeau" userId="k/OUOMZwVF32C3Ymf5sYmp4i9F/n7qp7UzqWAXU33mk=" providerId="None" clId="Web-{ADDECBA2-D30D-493A-8608-201DEA6D2D61}" dt="2025-11-10T12:16:23.318" v="112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Céline Godeau" userId="k/OUOMZwVF32C3Ymf5sYmp4i9F/n7qp7UzqWAXU33mk=" providerId="None" clId="Web-{ADDECBA2-D30D-493A-8608-201DEA6D2D61}" dt="2025-11-10T12:16:52.287" v="117" actId="1076"/>
          <ac:spMkLst>
            <pc:docMk/>
            <pc:sldMk cId="0" sldId="260"/>
            <ac:spMk id="14" creationId="{AA2044A2-76A1-ABDA-29FE-0B3D5D158177}"/>
          </ac:spMkLst>
        </pc:spChg>
        <pc:picChg chg="mod">
          <ac:chgData name="Céline Godeau" userId="k/OUOMZwVF32C3Ymf5sYmp4i9F/n7qp7UzqWAXU33mk=" providerId="None" clId="Web-{ADDECBA2-D30D-493A-8608-201DEA6D2D61}" dt="2025-11-10T12:16:29.630" v="113" actId="1076"/>
          <ac:picMkLst>
            <pc:docMk/>
            <pc:sldMk cId="0" sldId="260"/>
            <ac:picMk id="15" creationId="{927F1DA6-F869-461F-A3A9-AAF9B74EE82D}"/>
          </ac:picMkLst>
        </pc:picChg>
      </pc:sldChg>
      <pc:sldChg chg="modSp">
        <pc:chgData name="Céline Godeau" userId="k/OUOMZwVF32C3Ymf5sYmp4i9F/n7qp7UzqWAXU33mk=" providerId="None" clId="Web-{ADDECBA2-D30D-493A-8608-201DEA6D2D61}" dt="2025-11-10T12:14:59.895" v="83" actId="20577"/>
        <pc:sldMkLst>
          <pc:docMk/>
          <pc:sldMk cId="0" sldId="261"/>
        </pc:sldMkLst>
        <pc:spChg chg="mod">
          <ac:chgData name="Céline Godeau" userId="k/OUOMZwVF32C3Ymf5sYmp4i9F/n7qp7UzqWAXU33mk=" providerId="None" clId="Web-{ADDECBA2-D30D-493A-8608-201DEA6D2D61}" dt="2025-11-10T12:14:59.895" v="83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Céline Godeau" userId="k/OUOMZwVF32C3Ymf5sYmp4i9F/n7qp7UzqWAXU33mk=" providerId="None" clId="Web-{ADDECBA2-D30D-493A-8608-201DEA6D2D61}" dt="2025-11-10T12:13:04.097" v="46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Céline Godeau" userId="k/OUOMZwVF32C3Ymf5sYmp4i9F/n7qp7UzqWAXU33mk=" providerId="None" clId="Web-{ADDECBA2-D30D-493A-8608-201DEA6D2D61}" dt="2025-11-10T12:17:06.943" v="119" actId="20577"/>
        <pc:sldMkLst>
          <pc:docMk/>
          <pc:sldMk cId="0" sldId="267"/>
        </pc:sldMkLst>
        <pc:spChg chg="mod">
          <ac:chgData name="Céline Godeau" userId="k/OUOMZwVF32C3Ymf5sYmp4i9F/n7qp7UzqWAXU33mk=" providerId="None" clId="Web-{ADDECBA2-D30D-493A-8608-201DEA6D2D61}" dt="2025-11-10T12:17:06.943" v="119" actId="20577"/>
          <ac:spMkLst>
            <pc:docMk/>
            <pc:sldMk cId="0" sldId="267"/>
            <ac:spMk id="6" creationId="{00000000-0000-0000-0000-000000000000}"/>
          </ac:spMkLst>
        </pc:spChg>
      </pc:sldChg>
      <pc:sldChg chg="modSp">
        <pc:chgData name="Céline Godeau" userId="k/OUOMZwVF32C3Ymf5sYmp4i9F/n7qp7UzqWAXU33mk=" providerId="None" clId="Web-{ADDECBA2-D30D-493A-8608-201DEA6D2D61}" dt="2025-11-10T12:17:57.850" v="121" actId="20577"/>
        <pc:sldMkLst>
          <pc:docMk/>
          <pc:sldMk cId="619620747" sldId="269"/>
        </pc:sldMkLst>
        <pc:spChg chg="mod">
          <ac:chgData name="Céline Godeau" userId="k/OUOMZwVF32C3Ymf5sYmp4i9F/n7qp7UzqWAXU33mk=" providerId="None" clId="Web-{ADDECBA2-D30D-493A-8608-201DEA6D2D61}" dt="2025-11-10T12:17:57.850" v="121" actId="20577"/>
          <ac:spMkLst>
            <pc:docMk/>
            <pc:sldMk cId="619620747" sldId="269"/>
            <ac:spMk id="5" creationId="{A52D791D-5835-D817-8B40-B5A416FFC9E2}"/>
          </ac:spMkLst>
        </pc:spChg>
      </pc:sldChg>
      <pc:sldChg chg="modSp">
        <pc:chgData name="Céline Godeau" userId="k/OUOMZwVF32C3Ymf5sYmp4i9F/n7qp7UzqWAXU33mk=" providerId="None" clId="Web-{ADDECBA2-D30D-493A-8608-201DEA6D2D61}" dt="2025-11-10T12:16:13.693" v="110" actId="20577"/>
        <pc:sldMkLst>
          <pc:docMk/>
          <pc:sldMk cId="554154693" sldId="270"/>
        </pc:sldMkLst>
        <pc:spChg chg="mod">
          <ac:chgData name="Céline Godeau" userId="k/OUOMZwVF32C3Ymf5sYmp4i9F/n7qp7UzqWAXU33mk=" providerId="None" clId="Web-{ADDECBA2-D30D-493A-8608-201DEA6D2D61}" dt="2025-11-10T12:16:13.693" v="110" actId="20577"/>
          <ac:spMkLst>
            <pc:docMk/>
            <pc:sldMk cId="554154693" sldId="270"/>
            <ac:spMk id="2" creationId="{0441037F-2FF6-91F2-A608-12638D341EC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BD06D6-B021-4CC1-AB50-5FD1F2042B6E}" type="datetimeFigureOut">
              <a:rPr lang="fr-FR" smtClean="0"/>
              <a:pPr/>
              <a:t>10/11/2025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377E5D-AFB0-43D0-B4B4-9E46CE4BF026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0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slide" Target="slide10.xml"/><Relationship Id="rId5" Type="http://schemas.openxmlformats.org/officeDocument/2006/relationships/slide" Target="slide3.xml"/><Relationship Id="rId10" Type="http://schemas.openxmlformats.org/officeDocument/2006/relationships/image" Target="../media/image6.jpeg"/><Relationship Id="rId4" Type="http://schemas.openxmlformats.org/officeDocument/2006/relationships/image" Target="http://3.bp.blogspot.com/-EclEL0dGNGo/TVkOlwK7sUI/AAAAAAAAABI/rqKYFtKVboQ/s1600/Working%252520Together%252520%2528Small%2529.jpg" TargetMode="External"/><Relationship Id="rId9" Type="http://schemas.openxmlformats.org/officeDocument/2006/relationships/slide" Target="slide7.xml"/><Relationship Id="rId1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http://3.bp.blogspot.com/-EclEL0dGNGo/TVkOlwK7sUI/AAAAAAAAABI/rqKYFtKVboQ/s1600/Working%252520Together%252520%2528Small%2529.jpg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5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862492"/>
            <a:ext cx="7772400" cy="1035677"/>
          </a:xfrm>
        </p:spPr>
        <p:txBody>
          <a:bodyPr vert="horz" lIns="91440" tIns="45720" rIns="91440" bIns="4572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r-BE" sz="4400" dirty="0"/>
              <a:t>Le conseil des élèves (CEL)</a:t>
            </a:r>
            <a:endParaRPr lang="fr-BE" sz="4400">
              <a:cs typeface="Lucida Sans Unicode"/>
            </a:endParaRPr>
          </a:p>
        </p:txBody>
      </p:sp>
      <p:pic>
        <p:nvPicPr>
          <p:cNvPr id="1026" name="il_fi" descr="http://2.bp.blogspot.com/-xAshlyYF6gI/TdaTpvBvMXI/AAAAAAAAACw/HO8NO2apv00/s1600/gente%2Btrabajan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000240"/>
            <a:ext cx="3786214" cy="299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600" dirty="0"/>
              <a:t>Idées de projets</a:t>
            </a:r>
          </a:p>
        </p:txBody>
      </p:sp>
      <p:pic>
        <p:nvPicPr>
          <p:cNvPr id="4" name="Graphique 6" descr="Liste (droite à gauche)">
            <a:hlinkClick r:id="rId2" action="ppaction://hlinksldjump"/>
            <a:extLst>
              <a:ext uri="{FF2B5EF4-FFF2-40B4-BE49-F238E27FC236}">
                <a16:creationId xmlns:a16="http://schemas.microsoft.com/office/drawing/2014/main" id="{394F9B22-CA1A-174F-A9B9-9802822A0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2462" y="5786454"/>
            <a:ext cx="642942" cy="642942"/>
          </a:xfrm>
          <a:prstGeom prst="rect">
            <a:avLst/>
          </a:prstGeom>
        </p:spPr>
      </p:pic>
      <p:sp>
        <p:nvSpPr>
          <p:cNvPr id="5" name="Espace réservé du contenu 2">
            <a:hlinkClick r:id="rId2" action="ppaction://hlinksldjump"/>
          </p:cNvPr>
          <p:cNvSpPr txBox="1">
            <a:spLocks/>
          </p:cNvSpPr>
          <p:nvPr/>
        </p:nvSpPr>
        <p:spPr>
          <a:xfrm>
            <a:off x="7858148" y="6429396"/>
            <a:ext cx="1214446" cy="357190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BE" sz="2000" dirty="0">
                <a:solidFill>
                  <a:schemeClr val="tx2"/>
                </a:solidFill>
              </a:rPr>
              <a:t>Menu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 descr="Un+nouveau+syst%C3%A8me+de+coop%C3%A9ration+internationale+doit+%C3%A9merge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285728"/>
            <a:ext cx="1000132" cy="1060325"/>
          </a:xfrm>
          <a:prstGeom prst="rect">
            <a:avLst/>
          </a:prstGeom>
          <a:noFill/>
        </p:spPr>
      </p:pic>
      <p:sp>
        <p:nvSpPr>
          <p:cNvPr id="7" name="Espace réservé du contenu 1"/>
          <p:cNvSpPr txBox="1">
            <a:spLocks/>
          </p:cNvSpPr>
          <p:nvPr/>
        </p:nvSpPr>
        <p:spPr>
          <a:xfrm>
            <a:off x="395536" y="1484785"/>
            <a:ext cx="8229600" cy="3024336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fr-BE" sz="1400" dirty="0"/>
              <a:t>Liste d’idées qui n’ont pas abouti les années précédentes :</a:t>
            </a:r>
          </a:p>
          <a:p>
            <a:pPr lvl="1">
              <a:lnSpc>
                <a:spcPct val="150000"/>
              </a:lnSpc>
            </a:pPr>
            <a:r>
              <a:rPr lang="fr-BE" sz="1400" dirty="0"/>
              <a:t>Local de musique ;</a:t>
            </a:r>
          </a:p>
          <a:p>
            <a:pPr lvl="1">
              <a:lnSpc>
                <a:spcPct val="150000"/>
              </a:lnSpc>
            </a:pPr>
            <a:r>
              <a:rPr lang="fr-BE" sz="1400" dirty="0"/>
              <a:t>Gourde personnalisée ;</a:t>
            </a:r>
          </a:p>
          <a:p>
            <a:pPr lvl="1">
              <a:lnSpc>
                <a:spcPct val="150000"/>
              </a:lnSpc>
            </a:pPr>
            <a:r>
              <a:rPr lang="fr-BE" sz="1400" dirty="0"/>
              <a:t>Réhabiliter la radio du Collège (choix des musiques et animation par des élèves);</a:t>
            </a:r>
          </a:p>
          <a:p>
            <a:pPr lvl="1">
              <a:lnSpc>
                <a:spcPct val="150000"/>
              </a:lnSpc>
            </a:pPr>
            <a:r>
              <a:rPr lang="fr-BE" sz="1400" dirty="0"/>
              <a:t>Remplacer les barquettes jetables par des contenants réutilisables au réfectoire;</a:t>
            </a:r>
          </a:p>
          <a:p>
            <a:pPr lvl="1">
              <a:lnSpc>
                <a:spcPct val="150000"/>
              </a:lnSpc>
            </a:pPr>
            <a:r>
              <a:rPr lang="fr-BE" sz="1400" dirty="0"/>
              <a:t>…</a:t>
            </a:r>
          </a:p>
          <a:p>
            <a:pPr lvl="1">
              <a:lnSpc>
                <a:spcPct val="150000"/>
              </a:lnSpc>
            </a:pPr>
            <a:endParaRPr lang="fr-BE" sz="1400" dirty="0"/>
          </a:p>
          <a:p>
            <a:pPr>
              <a:lnSpc>
                <a:spcPct val="150000"/>
              </a:lnSpc>
            </a:pPr>
            <a:endParaRPr lang="fr-BE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4024C9-D1AF-50B1-67CF-175F8A41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fr-FR" dirty="0">
                <a:cs typeface="Lucida Sans Unicode"/>
              </a:rPr>
              <a:t>2 délégués par degré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32DDF18-E2D8-ACC1-7AE7-0F662A3E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r-FR" dirty="0">
                <a:cs typeface="Lucida Sans Unicode"/>
              </a:rPr>
              <a:t>Élection des supers délégués</a:t>
            </a:r>
            <a:endParaRPr lang="fr-FR" dirty="0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A52D791D-5835-D817-8B40-B5A416FFC9E2}"/>
              </a:ext>
            </a:extLst>
          </p:cNvPr>
          <p:cNvSpPr txBox="1">
            <a:spLocks/>
          </p:cNvSpPr>
          <p:nvPr/>
        </p:nvSpPr>
        <p:spPr>
          <a:xfrm>
            <a:off x="110939" y="2279330"/>
            <a:ext cx="8701154" cy="4536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fr-FR" dirty="0">
                <a:cs typeface="Lucida Sans Unicode"/>
              </a:rPr>
              <a:t>Quelles sont vos idées/projets ?</a:t>
            </a:r>
          </a:p>
          <a:p>
            <a:pPr marL="285750" indent="-285750" algn="ctr">
              <a:buFont typeface="Calibri"/>
              <a:buChar char="-"/>
            </a:pPr>
            <a:endParaRPr lang="fr-FR" sz="1600" b="0" dirty="0">
              <a:cs typeface="Lucida Sans Unicode"/>
            </a:endParaRPr>
          </a:p>
          <a:p>
            <a:pPr marL="285750" indent="-285750" algn="ctr">
              <a:buFont typeface="Calibri"/>
              <a:buChar char="-"/>
            </a:pPr>
            <a:endParaRPr lang="fr-FR" sz="1600" b="0" dirty="0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61962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fr-BE" dirty="0"/>
              <a:t>Problématiques à discuter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44" y="4310074"/>
            <a:ext cx="1338978" cy="1535134"/>
          </a:xfrm>
          <a:prstGeom prst="rect">
            <a:avLst/>
          </a:prstGeo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7E96078-F1E9-AD5A-1A26-7E8884650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29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928694"/>
          </a:xfrm>
        </p:spPr>
        <p:txBody>
          <a:bodyPr/>
          <a:lstStyle/>
          <a:p>
            <a:pPr algn="ctr"/>
            <a:r>
              <a:rPr lang="fr-BE" dirty="0"/>
              <a:t>Menu</a:t>
            </a:r>
          </a:p>
        </p:txBody>
      </p:sp>
      <p:pic>
        <p:nvPicPr>
          <p:cNvPr id="2050" name="il_fi" descr="http://3.bp.blogspot.com/-EclEL0dGNGo/TVkOlwK7sUI/AAAAAAAAABI/rqKYFtKVboQ/s1600/Working%252520Together%252520%2528Small%2529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71868" y="1214422"/>
            <a:ext cx="2000264" cy="13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>
            <a:hlinkClick r:id="rId5" action="ppaction://hlinksldjump"/>
          </p:cNvPr>
          <p:cNvSpPr txBox="1">
            <a:spLocks/>
          </p:cNvSpPr>
          <p:nvPr/>
        </p:nvSpPr>
        <p:spPr>
          <a:xfrm>
            <a:off x="571472" y="2643182"/>
            <a:ext cx="2428892" cy="500066"/>
          </a:xfrm>
          <a:prstGeom prst="rect">
            <a:avLst/>
          </a:prstGeom>
        </p:spPr>
        <p:txBody>
          <a:bodyPr vert="horz" lIns="45720" rIns="45720">
            <a:normAutofit fontScale="77500" lnSpcReduction="2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Fonctionnement du</a:t>
            </a:r>
            <a:r>
              <a:rPr kumimoji="0" lang="fr-BE" sz="2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BE" sz="2000" dirty="0">
                <a:solidFill>
                  <a:schemeClr val="tx2"/>
                </a:solidFill>
              </a:rPr>
              <a:t>c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onseil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des élèves</a:t>
            </a:r>
          </a:p>
        </p:txBody>
      </p:sp>
      <p:pic>
        <p:nvPicPr>
          <p:cNvPr id="2053" name="il_fi" descr="http://pirstec.risc.cnrs.fr/images/bonhomme5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428736"/>
            <a:ext cx="140017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2">
            <a:hlinkClick r:id="rId2" action="ppaction://hlinksldjump"/>
          </p:cNvPr>
          <p:cNvSpPr txBox="1">
            <a:spLocks/>
          </p:cNvSpPr>
          <p:nvPr/>
        </p:nvSpPr>
        <p:spPr>
          <a:xfrm>
            <a:off x="3857620" y="2643182"/>
            <a:ext cx="1500198" cy="428628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Rôles</a:t>
            </a:r>
          </a:p>
        </p:txBody>
      </p:sp>
      <p:pic>
        <p:nvPicPr>
          <p:cNvPr id="2054" name="Picture 6" descr="conseil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1142984"/>
            <a:ext cx="1928826" cy="1479648"/>
          </a:xfrm>
          <a:prstGeom prst="rect">
            <a:avLst/>
          </a:prstGeom>
          <a:noFill/>
        </p:spPr>
      </p:pic>
      <p:sp>
        <p:nvSpPr>
          <p:cNvPr id="12" name="Espace réservé du contenu 2">
            <a:hlinkClick r:id="rId7" action="ppaction://hlinksldjump"/>
          </p:cNvPr>
          <p:cNvSpPr txBox="1">
            <a:spLocks/>
          </p:cNvSpPr>
          <p:nvPr/>
        </p:nvSpPr>
        <p:spPr>
          <a:xfrm>
            <a:off x="6072198" y="2643182"/>
            <a:ext cx="3071802" cy="500066"/>
          </a:xfrm>
          <a:prstGeom prst="rect">
            <a:avLst/>
          </a:prstGeom>
        </p:spPr>
        <p:txBody>
          <a:bodyPr vert="horz" lIns="45720" rIns="45720">
            <a:normAutofit fontScale="925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Conseil de</a:t>
            </a:r>
            <a:r>
              <a:rPr kumimoji="0" lang="fr-BE" sz="2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participation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Image 12" descr="20200208_161112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3108" y="3286124"/>
            <a:ext cx="1643074" cy="1232305"/>
          </a:xfrm>
          <a:prstGeom prst="rect">
            <a:avLst/>
          </a:prstGeom>
        </p:spPr>
      </p:pic>
      <p:sp>
        <p:nvSpPr>
          <p:cNvPr id="14" name="Espace réservé du contenu 2">
            <a:hlinkClick r:id="rId9" action="ppaction://hlinksldjump"/>
          </p:cNvPr>
          <p:cNvSpPr txBox="1">
            <a:spLocks/>
          </p:cNvSpPr>
          <p:nvPr/>
        </p:nvSpPr>
        <p:spPr>
          <a:xfrm>
            <a:off x="2071670" y="4643446"/>
            <a:ext cx="1928826" cy="357190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Projets réalisés</a:t>
            </a:r>
          </a:p>
        </p:txBody>
      </p:sp>
      <p:pic>
        <p:nvPicPr>
          <p:cNvPr id="2055" name="Picture 7" descr="Un+nouveau+syst%C3%A8me+de+coop%C3%A9ration+internationale+doit+%C3%A9merger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86380" y="3143248"/>
            <a:ext cx="1357322" cy="1439013"/>
          </a:xfrm>
          <a:prstGeom prst="rect">
            <a:avLst/>
          </a:prstGeom>
          <a:noFill/>
        </p:spPr>
      </p:pic>
      <p:sp>
        <p:nvSpPr>
          <p:cNvPr id="16" name="Espace réservé du contenu 2">
            <a:hlinkClick r:id="rId11" action="ppaction://hlinksldjump"/>
          </p:cNvPr>
          <p:cNvSpPr txBox="1">
            <a:spLocks/>
          </p:cNvSpPr>
          <p:nvPr/>
        </p:nvSpPr>
        <p:spPr>
          <a:xfrm>
            <a:off x="4572000" y="4572008"/>
            <a:ext cx="3143272" cy="714380"/>
          </a:xfrm>
          <a:prstGeom prst="rect">
            <a:avLst/>
          </a:prstGeom>
        </p:spPr>
        <p:txBody>
          <a:bodyPr vert="horz" lIns="45720" rIns="45720">
            <a:normAutofit fontScale="70000" lnSpcReduction="2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BE" sz="2000" dirty="0">
                <a:solidFill>
                  <a:schemeClr val="tx2"/>
                </a:solidFill>
              </a:rPr>
              <a:t>Idées de p</a:t>
            </a:r>
            <a:r>
              <a:rPr kumimoji="0" lang="fr-B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rojets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 n’ont pas encore été réalisés</a:t>
            </a:r>
          </a:p>
        </p:txBody>
      </p:sp>
      <p:sp>
        <p:nvSpPr>
          <p:cNvPr id="18" name="Espace réservé du contenu 2"/>
          <p:cNvSpPr txBox="1">
            <a:spLocks/>
          </p:cNvSpPr>
          <p:nvPr/>
        </p:nvSpPr>
        <p:spPr>
          <a:xfrm>
            <a:off x="428596" y="5857892"/>
            <a:ext cx="6643734" cy="785818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BE" sz="2000" dirty="0">
                <a:solidFill>
                  <a:schemeClr val="bg1"/>
                </a:solidFill>
              </a:rPr>
              <a:t>Cliquez sur une image pour découvrir le contenu ou suivez les diapositives dans l’ordre.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Graphique 6" descr="Liste (droite à gauche)">
            <a:hlinkClick r:id="rId5" action="ppaction://hlinksldjump"/>
            <a:extLst>
              <a:ext uri="{FF2B5EF4-FFF2-40B4-BE49-F238E27FC236}">
                <a16:creationId xmlns:a16="http://schemas.microsoft.com/office/drawing/2014/main" id="{394F9B22-CA1A-174F-A9B9-9802822A045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57818" y="285728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BE" sz="3600" dirty="0"/>
              <a:t>Fonctionnement </a:t>
            </a:r>
            <a:br>
              <a:rPr lang="fr-BE" sz="3600" dirty="0"/>
            </a:br>
            <a:r>
              <a:rPr lang="fr-BE" sz="3600" dirty="0"/>
              <a:t>du conseil des élèves </a:t>
            </a:r>
          </a:p>
        </p:txBody>
      </p:sp>
      <p:pic>
        <p:nvPicPr>
          <p:cNvPr id="4" name="Graphique 6" descr="Liste (droite à gauche)">
            <a:hlinkClick r:id="rId2" action="ppaction://hlinksldjump"/>
            <a:extLst>
              <a:ext uri="{FF2B5EF4-FFF2-40B4-BE49-F238E27FC236}">
                <a16:creationId xmlns:a16="http://schemas.microsoft.com/office/drawing/2014/main" id="{394F9B22-CA1A-174F-A9B9-9802822A0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2462" y="5786454"/>
            <a:ext cx="642942" cy="642942"/>
          </a:xfrm>
          <a:prstGeom prst="rect">
            <a:avLst/>
          </a:prstGeom>
        </p:spPr>
      </p:pic>
      <p:sp>
        <p:nvSpPr>
          <p:cNvPr id="5" name="Espace réservé du contenu 2">
            <a:hlinkClick r:id="rId2" action="ppaction://hlinksldjump"/>
          </p:cNvPr>
          <p:cNvSpPr txBox="1">
            <a:spLocks/>
          </p:cNvSpPr>
          <p:nvPr/>
        </p:nvSpPr>
        <p:spPr>
          <a:xfrm>
            <a:off x="7858148" y="6429396"/>
            <a:ext cx="1214446" cy="357190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BE" sz="2000" dirty="0">
                <a:solidFill>
                  <a:schemeClr val="tx2"/>
                </a:solidFill>
              </a:rPr>
              <a:t>Menu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conseil_eleve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2688" y="2288532"/>
            <a:ext cx="1714500" cy="1581150"/>
          </a:xfrm>
          <a:prstGeom prst="rect">
            <a:avLst/>
          </a:prstGeom>
          <a:noFill/>
        </p:spPr>
      </p:pic>
      <p:pic>
        <p:nvPicPr>
          <p:cNvPr id="7" name="il_fi" descr="http://pirstec.risc.cnrs.fr/images/bonhomme5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285728"/>
            <a:ext cx="93207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711366"/>
            <a:ext cx="8229600" cy="4525963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fr-BE" sz="1400" b="1" dirty="0"/>
              <a:t>Espace de parole</a:t>
            </a:r>
            <a:r>
              <a:rPr lang="fr-BE" sz="1400" dirty="0"/>
              <a:t> réunissant tous les </a:t>
            </a:r>
            <a:r>
              <a:rPr lang="fr-BE" sz="1400" b="1" dirty="0"/>
              <a:t>délégués </a:t>
            </a:r>
            <a:r>
              <a:rPr lang="fr-BE" sz="1400" dirty="0"/>
              <a:t>d’un même </a:t>
            </a:r>
            <a:r>
              <a:rPr lang="fr-BE" sz="1400" b="1" dirty="0"/>
              <a:t>degré </a:t>
            </a:r>
            <a:r>
              <a:rPr lang="fr-BE" sz="1400" dirty="0"/>
              <a:t>(attentes différentes en fonction de l'âge) :</a:t>
            </a:r>
          </a:p>
          <a:p>
            <a:pPr marL="621665" lvl="1" algn="just">
              <a:lnSpc>
                <a:spcPct val="150000"/>
              </a:lnSpc>
              <a:buFont typeface="Wingdings"/>
              <a:buChar char="ü"/>
            </a:pPr>
            <a:r>
              <a:rPr lang="fr-BE" sz="1400" dirty="0"/>
              <a:t>un pour les 1ères-2èmes (D1)</a:t>
            </a:r>
            <a:endParaRPr lang="fr-BE" sz="1400" dirty="0">
              <a:cs typeface="Lucida Sans Unicode"/>
            </a:endParaRPr>
          </a:p>
          <a:p>
            <a:pPr marL="621665" lvl="1" algn="just">
              <a:lnSpc>
                <a:spcPct val="150000"/>
              </a:lnSpc>
              <a:buFont typeface="Wingdings"/>
              <a:buChar char="ü"/>
            </a:pPr>
            <a:r>
              <a:rPr lang="fr-BE" sz="1400" dirty="0"/>
              <a:t>un pour les 3èmes-4èmes (D2)</a:t>
            </a:r>
            <a:endParaRPr lang="fr-BE" sz="1400" dirty="0">
              <a:cs typeface="Lucida Sans Unicode"/>
            </a:endParaRPr>
          </a:p>
          <a:p>
            <a:pPr marL="621665" lvl="1" algn="just">
              <a:lnSpc>
                <a:spcPct val="150000"/>
              </a:lnSpc>
              <a:buFont typeface="Wingdings"/>
              <a:buChar char="ü"/>
            </a:pPr>
            <a:r>
              <a:rPr lang="fr-BE" sz="1400" dirty="0"/>
              <a:t>un pour les 5èmes et rhétos (D3)</a:t>
            </a:r>
          </a:p>
          <a:p>
            <a:pPr indent="-255905">
              <a:lnSpc>
                <a:spcPct val="150000"/>
              </a:lnSpc>
            </a:pPr>
            <a:r>
              <a:rPr lang="fr-BE" sz="1400" dirty="0"/>
              <a:t>Délégués présentés </a:t>
            </a:r>
            <a:r>
              <a:rPr lang="fr-BE" sz="1400" b="1" dirty="0"/>
              <a:t>volontairement</a:t>
            </a:r>
            <a:r>
              <a:rPr lang="fr-BE" sz="1400" dirty="0"/>
              <a:t> en début d’année et élus par la classe</a:t>
            </a:r>
            <a:endParaRPr lang="fr-BE" sz="1400" dirty="0">
              <a:cs typeface="Lucida Sans Unicode"/>
            </a:endParaRPr>
          </a:p>
          <a:p>
            <a:pPr marL="365760" indent="-255905">
              <a:lnSpc>
                <a:spcPct val="150000"/>
              </a:lnSpc>
            </a:pPr>
            <a:r>
              <a:rPr lang="fr-BE" sz="1400" b="1" dirty="0"/>
              <a:t>Réunions</a:t>
            </a:r>
            <a:r>
              <a:rPr lang="fr-BE" sz="1400" dirty="0"/>
              <a:t> : 1x/mois durant le </a:t>
            </a:r>
            <a:r>
              <a:rPr lang="fr-BE" sz="1400" b="1" dirty="0"/>
              <a:t>temps de</a:t>
            </a:r>
            <a:r>
              <a:rPr lang="fr-BE" sz="1400" b="1" dirty="0">
                <a:cs typeface="Lucida Sans Unicode"/>
              </a:rPr>
              <a:t> </a:t>
            </a:r>
            <a:r>
              <a:rPr lang="fr-BE" sz="1400" b="1" dirty="0"/>
              <a:t>midi </a:t>
            </a:r>
            <a:r>
              <a:rPr lang="fr-BE" sz="1400" dirty="0"/>
              <a:t>et la </a:t>
            </a:r>
            <a:r>
              <a:rPr lang="fr-BE" sz="1400" b="1" dirty="0"/>
              <a:t>6</a:t>
            </a:r>
            <a:r>
              <a:rPr lang="fr-BE" sz="1400" b="1" baseline="30000" dirty="0"/>
              <a:t>ème</a:t>
            </a:r>
            <a:r>
              <a:rPr lang="fr-BE" sz="1400" b="1" dirty="0"/>
              <a:t> heure de cours </a:t>
            </a:r>
            <a:r>
              <a:rPr lang="fr-BE" sz="1400" dirty="0"/>
              <a:t>(un jour différent à chaque fois) de septembre à mai (1 joker d'absence injustifiée).</a:t>
            </a:r>
            <a:endParaRPr lang="fr-BE" sz="1400" dirty="0">
              <a:cs typeface="Lucida Sans Unicode"/>
            </a:endParaRPr>
          </a:p>
          <a:p>
            <a:pPr indent="-255905">
              <a:lnSpc>
                <a:spcPct val="150000"/>
              </a:lnSpc>
            </a:pPr>
            <a:r>
              <a:rPr lang="fr-BE" sz="1400" b="1" dirty="0"/>
              <a:t>Encadrement :</a:t>
            </a:r>
            <a:r>
              <a:rPr lang="fr-BE" sz="1400" dirty="0"/>
              <a:t> Mme Godeau</a:t>
            </a:r>
            <a:endParaRPr lang="fr-BE" sz="1400" dirty="0">
              <a:cs typeface="Lucida Sans Unicode"/>
            </a:endParaRPr>
          </a:p>
          <a:p>
            <a:pPr marL="365887" lvl="1" indent="0" algn="just">
              <a:lnSpc>
                <a:spcPct val="150000"/>
              </a:lnSpc>
              <a:buNone/>
            </a:pPr>
            <a:r>
              <a:rPr lang="fr-BE" sz="1400" b="1" dirty="0"/>
              <a:t>Rôle</a:t>
            </a:r>
            <a:r>
              <a:rPr lang="fr-BE" sz="1400" dirty="0"/>
              <a:t> : </a:t>
            </a:r>
            <a:r>
              <a:rPr lang="fr-BE" sz="1400" b="1" dirty="0"/>
              <a:t>accompagner</a:t>
            </a:r>
            <a:r>
              <a:rPr lang="fr-BE" sz="1400" dirty="0"/>
              <a:t> les élèves dans le développement des différents </a:t>
            </a:r>
            <a:r>
              <a:rPr lang="fr-BE" sz="1400" b="1" dirty="0"/>
              <a:t>projets</a:t>
            </a:r>
            <a:r>
              <a:rPr lang="fr-BE" sz="1400" dirty="0"/>
              <a:t>.</a:t>
            </a:r>
            <a:endParaRPr lang="fr-BE" sz="1400" dirty="0">
              <a:cs typeface="Lucida Sans Unicode"/>
            </a:endParaRPr>
          </a:p>
          <a:p>
            <a:pPr>
              <a:lnSpc>
                <a:spcPct val="150000"/>
              </a:lnSpc>
            </a:pPr>
            <a:endParaRPr lang="fr-BE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4567" y="1163409"/>
            <a:ext cx="8229600" cy="4525963"/>
          </a:xfrm>
        </p:spPr>
        <p:txBody>
          <a:bodyPr vert="horz" lIns="91440" tIns="45720" rIns="91440" bIns="45720" anchor="t">
            <a:noAutofit/>
          </a:bodyPr>
          <a:lstStyle/>
          <a:p>
            <a:pPr indent="-255905" algn="just">
              <a:lnSpc>
                <a:spcPct val="150000"/>
              </a:lnSpc>
              <a:spcAft>
                <a:spcPts val="1200"/>
              </a:spcAft>
            </a:pPr>
            <a:r>
              <a:rPr lang="fr-BE" sz="1300" b="1" u="sng" dirty="0"/>
              <a:t>Avant les réunions </a:t>
            </a:r>
            <a:r>
              <a:rPr lang="fr-BE" sz="1300" dirty="0"/>
              <a:t>: </a:t>
            </a:r>
            <a:r>
              <a:rPr lang="fr-BE" sz="1300" b="1" dirty="0"/>
              <a:t>Centralisation</a:t>
            </a:r>
            <a:r>
              <a:rPr lang="fr-BE" sz="1300" dirty="0"/>
              <a:t> des </a:t>
            </a:r>
            <a:r>
              <a:rPr lang="fr-BE" sz="1300" b="1" dirty="0"/>
              <a:t>questions</a:t>
            </a:r>
            <a:r>
              <a:rPr lang="fr-BE" sz="1300" dirty="0"/>
              <a:t>, </a:t>
            </a:r>
            <a:r>
              <a:rPr lang="fr-BE" sz="1300" b="1" dirty="0"/>
              <a:t>demandes</a:t>
            </a:r>
            <a:r>
              <a:rPr lang="fr-BE" sz="1300" dirty="0"/>
              <a:t>, </a:t>
            </a:r>
            <a:r>
              <a:rPr lang="fr-BE" sz="1300" b="1" dirty="0"/>
              <a:t>avis, idées de projets</a:t>
            </a:r>
            <a:r>
              <a:rPr lang="fr-BE" sz="1300" dirty="0"/>
              <a:t> des autres élèves de la classe. </a:t>
            </a:r>
            <a:endParaRPr lang="fr-BE" sz="1300" dirty="0">
              <a:cs typeface="Lucida Sans Unicode"/>
            </a:endParaRPr>
          </a:p>
          <a:p>
            <a:pPr indent="-255905" algn="just">
              <a:lnSpc>
                <a:spcPct val="150000"/>
              </a:lnSpc>
              <a:spcAft>
                <a:spcPts val="1200"/>
              </a:spcAft>
            </a:pPr>
            <a:r>
              <a:rPr lang="fr-BE" sz="1300" b="1" u="sng" dirty="0"/>
              <a:t>Pendant les réunions </a:t>
            </a:r>
            <a:r>
              <a:rPr lang="fr-BE" sz="1300" dirty="0"/>
              <a:t>: </a:t>
            </a:r>
            <a:endParaRPr lang="fr-BE" sz="1300" dirty="0">
              <a:cs typeface="Lucida Sans Unicode"/>
            </a:endParaRPr>
          </a:p>
          <a:p>
            <a:pPr marL="621665" lvl="1" indent="-255905" algn="just">
              <a:lnSpc>
                <a:spcPct val="150000"/>
              </a:lnSpc>
              <a:spcAft>
                <a:spcPts val="1200"/>
              </a:spcAft>
            </a:pPr>
            <a:r>
              <a:rPr lang="fr-BE" sz="1300" b="1" dirty="0"/>
              <a:t>Relais</a:t>
            </a:r>
            <a:r>
              <a:rPr lang="fr-BE" sz="1300" dirty="0"/>
              <a:t> des questions, demandes et avis, </a:t>
            </a:r>
            <a:r>
              <a:rPr lang="fr-BE" sz="1300" b="1" dirty="0"/>
              <a:t>discussion</a:t>
            </a:r>
            <a:r>
              <a:rPr lang="fr-BE" sz="1300" dirty="0"/>
              <a:t>, </a:t>
            </a:r>
            <a:r>
              <a:rPr lang="fr-BE" sz="1300" b="1" dirty="0"/>
              <a:t>analyse</a:t>
            </a:r>
            <a:r>
              <a:rPr lang="fr-BE" sz="1300" dirty="0"/>
              <a:t> et </a:t>
            </a:r>
            <a:r>
              <a:rPr lang="fr-BE" sz="1300" b="1" dirty="0"/>
              <a:t>proposition de solutions </a:t>
            </a:r>
            <a:r>
              <a:rPr lang="fr-BE" sz="1300" dirty="0"/>
              <a:t>aux problèmes relatifs à l’école ou à certaines classes.</a:t>
            </a:r>
            <a:endParaRPr lang="fr-BE" sz="1300" dirty="0">
              <a:cs typeface="Lucida Sans Unicode"/>
            </a:endParaRPr>
          </a:p>
          <a:p>
            <a:pPr marL="621665" lvl="1" indent="-255905" algn="just">
              <a:lnSpc>
                <a:spcPct val="150000"/>
              </a:lnSpc>
              <a:spcAft>
                <a:spcPts val="1200"/>
              </a:spcAft>
            </a:pPr>
            <a:r>
              <a:rPr lang="fr-BE" sz="1300" dirty="0"/>
              <a:t>Réalisation d’une </a:t>
            </a:r>
            <a:r>
              <a:rPr lang="fr-BE" sz="1300" b="1" dirty="0"/>
              <a:t>liste d’idées de projets</a:t>
            </a:r>
            <a:r>
              <a:rPr lang="fr-BE" sz="1300" dirty="0"/>
              <a:t> qu’ils souhaiteraient voir réalisés et </a:t>
            </a:r>
            <a:r>
              <a:rPr lang="fr-BE" sz="1300" b="1" dirty="0"/>
              <a:t>travail en groupe</a:t>
            </a:r>
            <a:r>
              <a:rPr lang="fr-BE" sz="1300" dirty="0"/>
              <a:t> pour développer des </a:t>
            </a:r>
            <a:r>
              <a:rPr lang="fr-BE" sz="1300" b="1" dirty="0"/>
              <a:t>projets</a:t>
            </a:r>
            <a:r>
              <a:rPr lang="fr-BE" sz="1300" dirty="0"/>
              <a:t> </a:t>
            </a:r>
            <a:r>
              <a:rPr lang="fr-BE" sz="1300" b="1" dirty="0"/>
              <a:t>concrets</a:t>
            </a:r>
            <a:r>
              <a:rPr lang="fr-BE" sz="1300" dirty="0"/>
              <a:t>. </a:t>
            </a:r>
            <a:r>
              <a:rPr lang="fr-BE" sz="1300" b="1" dirty="0"/>
              <a:t>Objectif </a:t>
            </a:r>
            <a:r>
              <a:rPr lang="fr-BE" sz="1300" dirty="0"/>
              <a:t>: chercher des informations pour étayer leurs propositions et des arguments pour convaincre la direction.</a:t>
            </a:r>
            <a:endParaRPr lang="fr-BE" sz="1300" dirty="0">
              <a:cs typeface="Lucida Sans Unicode"/>
            </a:endParaRPr>
          </a:p>
          <a:p>
            <a:pPr indent="-255905" algn="just">
              <a:lnSpc>
                <a:spcPct val="150000"/>
              </a:lnSpc>
            </a:pPr>
            <a:r>
              <a:rPr lang="fr-BE" sz="1300" b="1" u="sng" dirty="0">
                <a:cs typeface="Lucida Sans Unicode"/>
              </a:rPr>
              <a:t>Après les réunions </a:t>
            </a:r>
            <a:r>
              <a:rPr lang="fr-BE" sz="1300" dirty="0">
                <a:cs typeface="Lucida Sans Unicode"/>
              </a:rPr>
              <a:t>: </a:t>
            </a:r>
          </a:p>
          <a:p>
            <a:pPr marL="621665" lvl="1" algn="just">
              <a:lnSpc>
                <a:spcPct val="150000"/>
              </a:lnSpc>
            </a:pPr>
            <a:r>
              <a:rPr lang="fr-BE" sz="1300" b="1" dirty="0">
                <a:cs typeface="Lucida Sans Unicode"/>
              </a:rPr>
              <a:t>Relais </a:t>
            </a:r>
            <a:r>
              <a:rPr lang="fr-BE" sz="1300" dirty="0">
                <a:cs typeface="Lucida Sans Unicode"/>
              </a:rPr>
              <a:t>des infos/projets validés ou non aux élèves de la classe</a:t>
            </a:r>
          </a:p>
          <a:p>
            <a:pPr marL="621665" lvl="1" algn="just">
              <a:lnSpc>
                <a:spcPct val="150000"/>
              </a:lnSpc>
            </a:pPr>
            <a:r>
              <a:rPr lang="fr-BE" sz="1300" b="1" dirty="0">
                <a:cs typeface="Lucida Sans Unicode"/>
              </a:rPr>
              <a:t>Présentation </a:t>
            </a:r>
            <a:r>
              <a:rPr lang="fr-BE" sz="1300" dirty="0">
                <a:cs typeface="Lucida Sans Unicode"/>
              </a:rPr>
              <a:t>des projets à la </a:t>
            </a:r>
            <a:r>
              <a:rPr lang="fr-BE" sz="1300" b="1" dirty="0">
                <a:cs typeface="Lucida Sans Unicode"/>
              </a:rPr>
              <a:t>direction</a:t>
            </a:r>
            <a:r>
              <a:rPr lang="fr-BE" sz="1300" dirty="0">
                <a:cs typeface="Lucida Sans Unicode"/>
              </a:rPr>
              <a:t> pour pré-valider (par </a:t>
            </a:r>
            <a:r>
              <a:rPr lang="fr-BE" sz="1300" err="1">
                <a:cs typeface="Lucida Sans Unicode"/>
              </a:rPr>
              <a:t>Smartschool</a:t>
            </a:r>
            <a:r>
              <a:rPr lang="fr-BE" sz="1300" dirty="0">
                <a:cs typeface="Lucida Sans Unicode"/>
              </a:rPr>
              <a:t>)</a:t>
            </a:r>
          </a:p>
          <a:p>
            <a:pPr marL="621665" lvl="1" algn="just">
              <a:lnSpc>
                <a:spcPct val="150000"/>
              </a:lnSpc>
            </a:pPr>
            <a:r>
              <a:rPr lang="fr-BE" sz="1300" dirty="0">
                <a:cs typeface="Lucida Sans Unicode"/>
              </a:rPr>
              <a:t>Présentation des projets pré-validés au </a:t>
            </a:r>
            <a:r>
              <a:rPr lang="fr-BE" sz="1300" b="1" dirty="0">
                <a:cs typeface="Lucida Sans Unicode"/>
              </a:rPr>
              <a:t>conseil de participation</a:t>
            </a:r>
            <a:r>
              <a:rPr lang="fr-BE" sz="1300" dirty="0">
                <a:cs typeface="Lucida Sans Unicode"/>
              </a:rPr>
              <a:t> par les super-délégués (Élection des 2 "supers-délégués" par degré)</a:t>
            </a:r>
          </a:p>
          <a:p>
            <a:pPr indent="-255905" algn="just">
              <a:lnSpc>
                <a:spcPct val="150000"/>
              </a:lnSpc>
            </a:pPr>
            <a:endParaRPr lang="fr-BE" sz="1400" dirty="0">
              <a:cs typeface="Lucida Sans Unicode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r-BE" sz="3600" dirty="0"/>
              <a:t>Rôles CEL</a:t>
            </a:r>
          </a:p>
        </p:txBody>
      </p:sp>
      <p:pic>
        <p:nvPicPr>
          <p:cNvPr id="4" name="Graphique 6" descr="Liste (droite à gauche)">
            <a:hlinkClick r:id="rId2" action="ppaction://hlinksldjump"/>
            <a:extLst>
              <a:ext uri="{FF2B5EF4-FFF2-40B4-BE49-F238E27FC236}">
                <a16:creationId xmlns:a16="http://schemas.microsoft.com/office/drawing/2014/main" id="{394F9B22-CA1A-174F-A9B9-9802822A0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52565" y="5777418"/>
            <a:ext cx="642942" cy="642942"/>
          </a:xfrm>
          <a:prstGeom prst="rect">
            <a:avLst/>
          </a:prstGeom>
        </p:spPr>
      </p:pic>
      <p:sp>
        <p:nvSpPr>
          <p:cNvPr id="5" name="Espace réservé du contenu 2">
            <a:hlinkClick r:id="rId2" action="ppaction://hlinksldjump"/>
          </p:cNvPr>
          <p:cNvSpPr txBox="1">
            <a:spLocks/>
          </p:cNvSpPr>
          <p:nvPr/>
        </p:nvSpPr>
        <p:spPr>
          <a:xfrm>
            <a:off x="8075002" y="6429396"/>
            <a:ext cx="1214446" cy="357190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BE" sz="2000" dirty="0">
                <a:solidFill>
                  <a:schemeClr val="tx2"/>
                </a:solidFill>
              </a:rPr>
              <a:t>Menu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l_fi" descr="http://3.bp.blogspot.com/-EclEL0dGNGo/TVkOlwK7sUI/AAAAAAAAABI/rqKYFtKVboQ/s1600/Working%252520Together%252520%2528Small%2529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14348" y="159396"/>
            <a:ext cx="147575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9738" y="1344921"/>
            <a:ext cx="8229600" cy="4525963"/>
          </a:xfrm>
        </p:spPr>
        <p:txBody>
          <a:bodyPr vert="horz" lIns="91440" tIns="45720" rIns="91440" bIns="45720" anchor="t">
            <a:normAutofit/>
          </a:bodyPr>
          <a:lstStyle/>
          <a:p>
            <a:pPr indent="-255905">
              <a:lnSpc>
                <a:spcPct val="114000"/>
              </a:lnSpc>
              <a:spcAft>
                <a:spcPts val="1200"/>
              </a:spcAft>
            </a:pPr>
            <a:r>
              <a:rPr lang="fr-BE" sz="1400" dirty="0"/>
              <a:t>Structure réunissant :</a:t>
            </a:r>
            <a:endParaRPr lang="fr-FR" dirty="0"/>
          </a:p>
          <a:p>
            <a:pPr marL="621665" lvl="1">
              <a:lnSpc>
                <a:spcPct val="113999"/>
              </a:lnSpc>
              <a:spcAft>
                <a:spcPts val="1200"/>
              </a:spcAft>
            </a:pPr>
            <a:r>
              <a:rPr lang="fr-BE" sz="1400" dirty="0"/>
              <a:t>membres du </a:t>
            </a:r>
            <a:r>
              <a:rPr lang="fr-BE" sz="1400" b="1" dirty="0"/>
              <a:t>PO</a:t>
            </a:r>
            <a:r>
              <a:rPr lang="fr-BE" sz="1400" dirty="0"/>
              <a:t> et de la </a:t>
            </a:r>
            <a:r>
              <a:rPr lang="fr-BE" sz="1400" b="1" dirty="0"/>
              <a:t>direction</a:t>
            </a:r>
            <a:endParaRPr lang="fr-BE" sz="1400" b="1" dirty="0">
              <a:cs typeface="Lucida Sans Unicode"/>
            </a:endParaRPr>
          </a:p>
          <a:p>
            <a:pPr marL="621665" lvl="1">
              <a:lnSpc>
                <a:spcPct val="113999"/>
              </a:lnSpc>
              <a:spcAft>
                <a:spcPts val="1200"/>
              </a:spcAft>
            </a:pPr>
            <a:r>
              <a:rPr lang="fr-BE" sz="1400" dirty="0"/>
              <a:t>membres du</a:t>
            </a:r>
            <a:r>
              <a:rPr lang="fr-BE" sz="1400" b="1" dirty="0"/>
              <a:t> personnel </a:t>
            </a:r>
            <a:r>
              <a:rPr lang="fr-BE" sz="1400" dirty="0"/>
              <a:t>(enseignants ou éducateurs) </a:t>
            </a:r>
            <a:endParaRPr lang="fr-BE" sz="1400" b="1">
              <a:cs typeface="Lucida Sans Unicode"/>
            </a:endParaRPr>
          </a:p>
          <a:p>
            <a:pPr marL="621665" lvl="1">
              <a:lnSpc>
                <a:spcPct val="113999"/>
              </a:lnSpc>
              <a:spcAft>
                <a:spcPts val="1200"/>
              </a:spcAft>
            </a:pPr>
            <a:r>
              <a:rPr lang="fr-BE" sz="1400" dirty="0"/>
              <a:t>membres des </a:t>
            </a:r>
            <a:r>
              <a:rPr lang="fr-BE" sz="1400" b="1" dirty="0"/>
              <a:t>parents</a:t>
            </a:r>
            <a:endParaRPr lang="fr-FR" sz="1400" dirty="0">
              <a:cs typeface="Lucida Sans Unicode"/>
            </a:endParaRPr>
          </a:p>
          <a:p>
            <a:pPr marL="621665" lvl="1">
              <a:lnSpc>
                <a:spcPct val="113999"/>
              </a:lnSpc>
              <a:spcAft>
                <a:spcPts val="1200"/>
              </a:spcAft>
            </a:pPr>
            <a:r>
              <a:rPr lang="fr-BE" sz="1400" b="1" dirty="0"/>
              <a:t>6 "supers délégués"</a:t>
            </a:r>
            <a:r>
              <a:rPr lang="fr-BE" sz="1400" dirty="0"/>
              <a:t> (deux par degré).</a:t>
            </a:r>
            <a:endParaRPr lang="fr-FR" sz="1400">
              <a:cs typeface="Lucida Sans Unicode"/>
            </a:endParaRPr>
          </a:p>
          <a:p>
            <a:pPr indent="-255905">
              <a:lnSpc>
                <a:spcPct val="114000"/>
              </a:lnSpc>
              <a:spcAft>
                <a:spcPts val="1200"/>
              </a:spcAft>
            </a:pPr>
            <a:r>
              <a:rPr lang="fr-BE" sz="1400" b="1" dirty="0"/>
              <a:t>4 réunions du </a:t>
            </a:r>
            <a:r>
              <a:rPr lang="fr-BE" sz="1400" b="1" dirty="0" err="1"/>
              <a:t>CoPa</a:t>
            </a:r>
            <a:r>
              <a:rPr lang="fr-BE" sz="1400" b="1" dirty="0"/>
              <a:t>/an de 18 à 20h + 1 réunion ROI</a:t>
            </a:r>
            <a:endParaRPr lang="fr-BE" sz="1400" b="1" dirty="0">
              <a:cs typeface="Lucida Sans Unicode"/>
            </a:endParaRPr>
          </a:p>
          <a:p>
            <a:pPr indent="-255905">
              <a:lnSpc>
                <a:spcPct val="160000"/>
              </a:lnSpc>
            </a:pPr>
            <a:r>
              <a:rPr lang="fr-BE" sz="1400" dirty="0"/>
              <a:t>Pendant les réunions, la direction transmet des </a:t>
            </a:r>
            <a:r>
              <a:rPr lang="fr-BE" sz="1400" b="1" dirty="0"/>
              <a:t>informations</a:t>
            </a:r>
            <a:r>
              <a:rPr lang="fr-BE" sz="1400" dirty="0"/>
              <a:t> relatives à l’école et les délégués </a:t>
            </a:r>
            <a:r>
              <a:rPr lang="fr-BE" sz="1400" b="1" dirty="0"/>
              <a:t>défendent les projets </a:t>
            </a:r>
            <a:r>
              <a:rPr lang="fr-BE" sz="1400" dirty="0"/>
              <a:t>discutés lors des réunions du CEL.</a:t>
            </a:r>
            <a:endParaRPr lang="fr-BE" sz="1400" dirty="0">
              <a:cs typeface="Lucida Sans Unicode"/>
            </a:endParaRPr>
          </a:p>
          <a:p>
            <a:pPr indent="-255905" algn="just">
              <a:lnSpc>
                <a:spcPct val="150000"/>
              </a:lnSpc>
            </a:pPr>
            <a:r>
              <a:rPr lang="fr-BE" sz="1400" b="1" u="sng" dirty="0">
                <a:cs typeface="Lucida Sans Unicode"/>
              </a:rPr>
              <a:t>Après les réunions </a:t>
            </a:r>
            <a:r>
              <a:rPr lang="fr-BE" sz="1400" dirty="0">
                <a:cs typeface="Lucida Sans Unicode"/>
              </a:rPr>
              <a:t>: rôles des super-délégués :</a:t>
            </a:r>
          </a:p>
          <a:p>
            <a:pPr marL="621665" lvl="1" algn="just">
              <a:lnSpc>
                <a:spcPct val="150000"/>
              </a:lnSpc>
            </a:pPr>
            <a:r>
              <a:rPr lang="fr-BE" sz="1400" b="1" dirty="0">
                <a:cs typeface="Lucida Sans Unicode"/>
              </a:rPr>
              <a:t>informer</a:t>
            </a:r>
            <a:r>
              <a:rPr lang="fr-BE" sz="1400" dirty="0">
                <a:cs typeface="Lucida Sans Unicode"/>
              </a:rPr>
              <a:t> les autres délégués des réponses données par la direction et les parents après le conseil de participation.</a:t>
            </a:r>
            <a:endParaRPr lang="fr-B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r-BE" sz="3600" dirty="0"/>
              <a:t>   Conseil de participation (</a:t>
            </a:r>
            <a:r>
              <a:rPr lang="fr-BE" sz="3600" dirty="0" err="1"/>
              <a:t>CoPa</a:t>
            </a:r>
            <a:r>
              <a:rPr lang="fr-BE" sz="3600" dirty="0"/>
              <a:t>)</a:t>
            </a:r>
          </a:p>
        </p:txBody>
      </p:sp>
      <p:pic>
        <p:nvPicPr>
          <p:cNvPr id="4" name="Graphique 6" descr="Liste (droite à gauche)">
            <a:hlinkClick r:id="rId2" action="ppaction://hlinksldjump"/>
            <a:extLst>
              <a:ext uri="{FF2B5EF4-FFF2-40B4-BE49-F238E27FC236}">
                <a16:creationId xmlns:a16="http://schemas.microsoft.com/office/drawing/2014/main" id="{394F9B22-CA1A-174F-A9B9-9802822A0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2462" y="5786454"/>
            <a:ext cx="642942" cy="642942"/>
          </a:xfrm>
          <a:prstGeom prst="rect">
            <a:avLst/>
          </a:prstGeom>
        </p:spPr>
      </p:pic>
      <p:sp>
        <p:nvSpPr>
          <p:cNvPr id="5" name="Espace réservé du contenu 2">
            <a:hlinkClick r:id="rId2" action="ppaction://hlinksldjump"/>
          </p:cNvPr>
          <p:cNvSpPr txBox="1">
            <a:spLocks/>
          </p:cNvSpPr>
          <p:nvPr/>
        </p:nvSpPr>
        <p:spPr>
          <a:xfrm>
            <a:off x="7858148" y="6429396"/>
            <a:ext cx="1214446" cy="357190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fr-BE" sz="2000" dirty="0">
                <a:solidFill>
                  <a:schemeClr val="tx2"/>
                </a:solidFill>
              </a:rPr>
              <a:t>Menu</a:t>
            </a:r>
            <a:endParaRPr kumimoji="0" lang="fr-BE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consei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7442" y="1629262"/>
            <a:ext cx="2378805" cy="1799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441037F-2FF6-91F2-A608-12638D34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pPr indent="-255905"/>
            <a:r>
              <a:rPr lang="fr-FR" dirty="0" err="1">
                <a:cs typeface="Lucida Sans Unicode"/>
              </a:rPr>
              <a:t>Smartschool</a:t>
            </a:r>
            <a:r>
              <a:rPr lang="fr-FR" dirty="0">
                <a:cs typeface="Lucida Sans Unicode"/>
              </a:rPr>
              <a:t> : </a:t>
            </a:r>
            <a:r>
              <a:rPr lang="fr-FR" sz="2300" dirty="0">
                <a:cs typeface="Lucida Sans Unicode"/>
              </a:rPr>
              <a:t>Cours "Conseil des élèves"</a:t>
            </a:r>
          </a:p>
          <a:p>
            <a:pPr marL="621665" lvl="1"/>
            <a:r>
              <a:rPr lang="fr-FR" dirty="0">
                <a:cs typeface="Lucida Sans Unicode"/>
              </a:rPr>
              <a:t>Documents : </a:t>
            </a:r>
          </a:p>
          <a:p>
            <a:pPr marL="859155" lvl="2"/>
            <a:r>
              <a:rPr lang="fr-FR">
                <a:cs typeface="Lucida Sans Unicode"/>
              </a:rPr>
              <a:t>Présentation CEL</a:t>
            </a:r>
          </a:p>
          <a:p>
            <a:pPr marL="859155" lvl="2"/>
            <a:r>
              <a:rPr lang="fr-FR" dirty="0">
                <a:cs typeface="Lucida Sans Unicode"/>
              </a:rPr>
              <a:t>Agenda des réunions CEL + </a:t>
            </a:r>
            <a:r>
              <a:rPr lang="fr-FR" dirty="0" err="1">
                <a:cs typeface="Lucida Sans Unicode"/>
              </a:rPr>
              <a:t>CoPa</a:t>
            </a:r>
            <a:endParaRPr lang="fr-FR">
              <a:cs typeface="Lucida Sans Unicode"/>
            </a:endParaRPr>
          </a:p>
          <a:p>
            <a:pPr marL="859155" lvl="2">
              <a:buClr>
                <a:srgbClr val="DA1F28"/>
              </a:buClr>
            </a:pPr>
            <a:r>
              <a:rPr lang="fr-FR" dirty="0">
                <a:cs typeface="Lucida Sans Unicode"/>
              </a:rPr>
              <a:t>Document de rédaction lettre projet</a:t>
            </a:r>
            <a:endParaRPr lang="fr-FR" dirty="0"/>
          </a:p>
          <a:p>
            <a:pPr marL="630555" lvl="2" indent="0">
              <a:buClr>
                <a:srgbClr val="DA1F28"/>
              </a:buClr>
              <a:buNone/>
            </a:pPr>
            <a:endParaRPr lang="fr-FR" dirty="0">
              <a:cs typeface="Lucida Sans Unicode"/>
            </a:endParaRPr>
          </a:p>
          <a:p>
            <a:pPr marL="621665" lvl="1">
              <a:buClr>
                <a:srgbClr val="2DA2BF"/>
              </a:buClr>
            </a:pPr>
            <a:r>
              <a:rPr lang="fr-FR" dirty="0">
                <a:cs typeface="Lucida Sans Unicode"/>
              </a:rPr>
              <a:t>Collaborer :</a:t>
            </a:r>
          </a:p>
          <a:p>
            <a:pPr marL="859155" lvl="2"/>
            <a:r>
              <a:rPr lang="fr-FR" dirty="0">
                <a:cs typeface="Lucida Sans Unicode"/>
              </a:rPr>
              <a:t>Dossier par degré pour travailler sur les projets</a:t>
            </a:r>
          </a:p>
          <a:p>
            <a:pPr marL="859155" lvl="2">
              <a:buClr>
                <a:srgbClr val="DA1F28"/>
              </a:buClr>
            </a:pPr>
            <a:endParaRPr lang="fr-FR" dirty="0">
              <a:cs typeface="Lucida Sans Unicode"/>
            </a:endParaRPr>
          </a:p>
          <a:p>
            <a:pPr marL="859155" lvl="2">
              <a:buClr>
                <a:srgbClr val="DA1F28"/>
              </a:buClr>
            </a:pPr>
            <a:endParaRPr lang="fr-FR">
              <a:cs typeface="Lucida Sans Unicode"/>
            </a:endParaRPr>
          </a:p>
          <a:p>
            <a:pPr marL="393065" lvl="1" indent="0">
              <a:buNone/>
            </a:pPr>
            <a:endParaRPr lang="fr-FR" dirty="0">
              <a:cs typeface="Lucida Sans Unicode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E55E91B-578D-38AA-EC3D-1CF18626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fr-FR" dirty="0">
                <a:cs typeface="Lucida Sans Unicode"/>
              </a:rPr>
              <a:t>Organisation du CEL</a:t>
            </a:r>
            <a:endParaRPr lang="fr-FR" dirty="0" err="1"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5415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600" dirty="0"/>
              <a:t>Projets réalisés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96698" y="1148255"/>
            <a:ext cx="3368824" cy="299509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400" dirty="0"/>
          </a:p>
        </p:txBody>
      </p:sp>
      <p:pic>
        <p:nvPicPr>
          <p:cNvPr id="6" name="Image 5" descr="G:\CNDBW 1\Conseil des élèves\DSC_05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85" y="2099422"/>
            <a:ext cx="700130" cy="177823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pic>
        <p:nvPicPr>
          <p:cNvPr id="7" name="Image 6" descr="G:\CNDBW 1\Conseil des élèves\DSC_0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822" y="2098082"/>
            <a:ext cx="2226548" cy="178253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65005" y="1202163"/>
            <a:ext cx="3360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/>
              <a:t>Les </a:t>
            </a:r>
            <a:r>
              <a:rPr lang="fr-BE" sz="1600" b="1" dirty="0"/>
              <a:t>casiers</a:t>
            </a:r>
            <a:r>
              <a:rPr lang="fr-BE" sz="1600" dirty="0"/>
              <a:t> dans les bâtiments 2000 et 3000, accessibles aux élèves de la 3</a:t>
            </a:r>
            <a:r>
              <a:rPr lang="fr-BE" sz="1600" baseline="30000" dirty="0"/>
              <a:t>ème</a:t>
            </a:r>
            <a:r>
              <a:rPr lang="fr-BE" sz="1600" dirty="0"/>
              <a:t> à la </a:t>
            </a:r>
            <a:r>
              <a:rPr lang="fr-BE" sz="1600" dirty="0" err="1"/>
              <a:t>rhéto</a:t>
            </a:r>
            <a:r>
              <a:rPr lang="fr-BE" sz="1600" dirty="0"/>
              <a:t>.</a:t>
            </a:r>
            <a:endParaRPr lang="fr-BE" sz="1600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4564341" y="1148255"/>
            <a:ext cx="3071834" cy="328379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Rectangle 8"/>
          <p:cNvSpPr/>
          <p:nvPr/>
        </p:nvSpPr>
        <p:spPr>
          <a:xfrm>
            <a:off x="4885812" y="1226255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1600" dirty="0"/>
              <a:t>Les </a:t>
            </a:r>
            <a:r>
              <a:rPr lang="fr-BE" sz="1600" b="1" dirty="0"/>
              <a:t>boîtes de Noël</a:t>
            </a:r>
          </a:p>
          <a:p>
            <a:pPr algn="ctr"/>
            <a:r>
              <a:rPr lang="fr-BE" sz="1600" dirty="0"/>
              <a:t>au profit des Restos du cœur de Wavre.</a:t>
            </a:r>
          </a:p>
        </p:txBody>
      </p:sp>
      <p:pic>
        <p:nvPicPr>
          <p:cNvPr id="11" name="Image 10" descr="131909411_149097453326136_1877183574341810124_n.jpg"/>
          <p:cNvPicPr>
            <a:picLocks noChangeAspect="1"/>
          </p:cNvPicPr>
          <p:nvPr/>
        </p:nvPicPr>
        <p:blipFill>
          <a:blip r:embed="rId4"/>
          <a:srcRect t="8599" r="8571" b="16158"/>
          <a:stretch>
            <a:fillRect/>
          </a:stretch>
        </p:blipFill>
        <p:spPr>
          <a:xfrm>
            <a:off x="5073266" y="2060474"/>
            <a:ext cx="2053983" cy="2246544"/>
          </a:xfrm>
          <a:prstGeom prst="rect">
            <a:avLst/>
          </a:prstGeom>
        </p:spPr>
      </p:pic>
      <p:sp>
        <p:nvSpPr>
          <p:cNvPr id="13" name="Rectangle à coins arrondis 5">
            <a:extLst>
              <a:ext uri="{FF2B5EF4-FFF2-40B4-BE49-F238E27FC236}">
                <a16:creationId xmlns:a16="http://schemas.microsoft.com/office/drawing/2014/main" id="{84A22B45-99AE-07D2-29AB-F884C8E1309C}"/>
              </a:ext>
            </a:extLst>
          </p:cNvPr>
          <p:cNvSpPr/>
          <p:nvPr/>
        </p:nvSpPr>
        <p:spPr>
          <a:xfrm>
            <a:off x="545212" y="4375179"/>
            <a:ext cx="2980356" cy="227190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AA2044A2-76A1-ABDA-29FE-0B3D5D158177}"/>
              </a:ext>
            </a:extLst>
          </p:cNvPr>
          <p:cNvSpPr txBox="1">
            <a:spLocks/>
          </p:cNvSpPr>
          <p:nvPr/>
        </p:nvSpPr>
        <p:spPr>
          <a:xfrm>
            <a:off x="503359" y="4431566"/>
            <a:ext cx="3114529" cy="785818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590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Tournois</a:t>
            </a:r>
            <a:r>
              <a:rPr kumimoji="0" lang="fr-BE" sz="1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sportifs durant le temps de midi</a:t>
            </a:r>
            <a:endParaRPr lang="fr-FR"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Image 14" descr="Premium Vector | Cartoon children play football on grass field">
            <a:extLst>
              <a:ext uri="{FF2B5EF4-FFF2-40B4-BE49-F238E27FC236}">
                <a16:creationId xmlns:a16="http://schemas.microsoft.com/office/drawing/2014/main" id="{927F1DA6-F869-461F-A3A9-AAF9B74EE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6811" y="5127755"/>
            <a:ext cx="1606601" cy="1442229"/>
          </a:xfrm>
          <a:prstGeom prst="rect">
            <a:avLst/>
          </a:prstGeom>
        </p:spPr>
      </p:pic>
      <p:sp>
        <p:nvSpPr>
          <p:cNvPr id="16" name="Rectangle à coins arrondis 7">
            <a:extLst>
              <a:ext uri="{FF2B5EF4-FFF2-40B4-BE49-F238E27FC236}">
                <a16:creationId xmlns:a16="http://schemas.microsoft.com/office/drawing/2014/main" id="{346300B3-17C7-4D9A-EA19-B2D1D8C30BAB}"/>
              </a:ext>
            </a:extLst>
          </p:cNvPr>
          <p:cNvSpPr/>
          <p:nvPr/>
        </p:nvSpPr>
        <p:spPr>
          <a:xfrm>
            <a:off x="4460170" y="4575393"/>
            <a:ext cx="3901984" cy="2079045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/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D26C8D3B-87D2-74ED-F062-B8DF6AAC8E6D}"/>
              </a:ext>
            </a:extLst>
          </p:cNvPr>
          <p:cNvSpPr>
            <a:spLocks noGrp="1"/>
          </p:cNvSpPr>
          <p:nvPr/>
        </p:nvSpPr>
        <p:spPr>
          <a:xfrm>
            <a:off x="4624503" y="5118945"/>
            <a:ext cx="1785950" cy="10001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None/>
            </a:pPr>
            <a:r>
              <a:rPr lang="fr-BE" sz="1600" b="1" dirty="0"/>
              <a:t>Fontaines </a:t>
            </a:r>
          </a:p>
          <a:p>
            <a:pPr algn="ctr">
              <a:buNone/>
            </a:pPr>
            <a:r>
              <a:rPr lang="fr-BE" sz="1600" b="1" dirty="0"/>
              <a:t>à eau</a:t>
            </a:r>
            <a:r>
              <a:rPr lang="fr-BE" sz="1600" dirty="0"/>
              <a:t> </a:t>
            </a:r>
          </a:p>
          <a:p>
            <a:pPr algn="ctr">
              <a:buNone/>
            </a:pPr>
            <a:r>
              <a:rPr lang="fr-BE" sz="1600" dirty="0"/>
              <a:t>dans la cour</a:t>
            </a:r>
            <a:endParaRPr lang="fr-BE" sz="1600" b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0A70EF9-791C-CBB2-1E21-374F2CD989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393547" y="4950338"/>
            <a:ext cx="1793294" cy="12749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600" dirty="0"/>
              <a:t>Projets réalisés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28596" y="1285860"/>
            <a:ext cx="4071966" cy="314327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26" name="Image 1" descr="G:\CNDBW 1\Conseil des élèves\DSC_0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00240"/>
            <a:ext cx="325500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contenu 1"/>
          <p:cNvSpPr txBox="1">
            <a:spLocks/>
          </p:cNvSpPr>
          <p:nvPr/>
        </p:nvSpPr>
        <p:spPr>
          <a:xfrm>
            <a:off x="857224" y="1500174"/>
            <a:ext cx="3143272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tables à l’extérieur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4786314" y="1285860"/>
            <a:ext cx="4071966" cy="314327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4857752" y="1357298"/>
            <a:ext cx="3929090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</a:t>
            </a: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valves</a:t>
            </a: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qui permettent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d’afficher les informations.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G:\CNDBW 1\Conseil des élèves\DSC_05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090" y="2071678"/>
            <a:ext cx="324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à coins arrondis 11"/>
          <p:cNvSpPr/>
          <p:nvPr/>
        </p:nvSpPr>
        <p:spPr>
          <a:xfrm>
            <a:off x="500034" y="4643446"/>
            <a:ext cx="8358246" cy="135732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2285920" y="4857760"/>
            <a:ext cx="6858080" cy="111999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L’accueil des nouveaux élèves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2</a:t>
            </a:r>
            <a:r>
              <a:rPr kumimoji="0" lang="fr-BE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ème</a:t>
            </a: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à la </a:t>
            </a:r>
            <a:r>
              <a:rPr kumimoji="0" lang="fr-BE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rhéto</a:t>
            </a:r>
            <a:r>
              <a:rPr kumimoji="0" lang="fr-BE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des élèves du Collège la veille de la rentrée.</a:t>
            </a: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AutoShape 4" descr="L'importance de l'accueil"/>
          <p:cNvSpPr>
            <a:spLocks noChangeAspect="1" noChangeArrowheads="1"/>
          </p:cNvSpPr>
          <p:nvPr/>
        </p:nvSpPr>
        <p:spPr bwMode="auto">
          <a:xfrm>
            <a:off x="155575" y="-822325"/>
            <a:ext cx="229552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30" name="AutoShape 6" descr="L'importance de l'accueil"/>
          <p:cNvSpPr>
            <a:spLocks noChangeAspect="1" noChangeArrowheads="1"/>
          </p:cNvSpPr>
          <p:nvPr/>
        </p:nvSpPr>
        <p:spPr bwMode="auto">
          <a:xfrm>
            <a:off x="155575" y="-822325"/>
            <a:ext cx="229552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32" name="AutoShape 8" descr="L'importance de l'accueil"/>
          <p:cNvSpPr>
            <a:spLocks noChangeAspect="1" noChangeArrowheads="1"/>
          </p:cNvSpPr>
          <p:nvPr/>
        </p:nvSpPr>
        <p:spPr bwMode="auto">
          <a:xfrm>
            <a:off x="155575" y="-822325"/>
            <a:ext cx="229552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1034" name="Picture 10" descr="Pack De Personnes Accueillant Illustré | Vecteur Gratui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4786322"/>
            <a:ext cx="1658456" cy="11096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285720" y="1142984"/>
            <a:ext cx="4071966" cy="314327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Rectangle à coins arrondis 10"/>
          <p:cNvSpPr/>
          <p:nvPr/>
        </p:nvSpPr>
        <p:spPr>
          <a:xfrm>
            <a:off x="4572000" y="1142984"/>
            <a:ext cx="4071966" cy="314327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600" dirty="0"/>
              <a:t>Projets réalisés</a:t>
            </a:r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1500166" y="1285860"/>
            <a:ext cx="1500198" cy="7858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pulls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786446" y="1285860"/>
            <a:ext cx="1571636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fr-B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fr-BE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préau</a:t>
            </a:r>
            <a:endParaRPr kumimoji="0" lang="fr-BE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fr-B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57158" y="4500570"/>
            <a:ext cx="8358246" cy="164307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/>
          <p:cNvSpPr/>
          <p:nvPr/>
        </p:nvSpPr>
        <p:spPr>
          <a:xfrm>
            <a:off x="1071538" y="4643446"/>
            <a:ext cx="7715304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fr-BE" sz="1600" dirty="0"/>
              <a:t>Demandes de </a:t>
            </a:r>
            <a:r>
              <a:rPr lang="fr-BE" sz="1600" b="1" dirty="0"/>
              <a:t>modification du règlement</a:t>
            </a:r>
            <a:r>
              <a:rPr lang="fr-BE" sz="1600" dirty="0"/>
              <a:t> : </a:t>
            </a:r>
          </a:p>
          <a:p>
            <a:pPr>
              <a:buFont typeface="Arial" pitchFamily="34" charset="0"/>
              <a:buChar char="•"/>
            </a:pPr>
            <a:r>
              <a:rPr lang="fr-BE" sz="1600" dirty="0"/>
              <a:t>  autorisation de sortir du Collège sur le temps de midi pour les   </a:t>
            </a:r>
          </a:p>
          <a:p>
            <a:r>
              <a:rPr lang="fr-BE" sz="1600" dirty="0"/>
              <a:t>   doubleurs de 4</a:t>
            </a:r>
            <a:r>
              <a:rPr lang="fr-BE" sz="1600" baseline="30000" dirty="0"/>
              <a:t>ème</a:t>
            </a:r>
            <a:r>
              <a:rPr lang="fr-BE" sz="1600" dirty="0"/>
              <a:t> à condition de n’avoir aucun échec au bulletin</a:t>
            </a:r>
          </a:p>
          <a:p>
            <a:pPr>
              <a:buFont typeface="Arial" pitchFamily="34" charset="0"/>
              <a:buChar char="•"/>
            </a:pPr>
            <a:r>
              <a:rPr lang="fr-BE" sz="1600" dirty="0"/>
              <a:t>  …</a:t>
            </a:r>
          </a:p>
        </p:txBody>
      </p:sp>
      <p:sp>
        <p:nvSpPr>
          <p:cNvPr id="3074" name="AutoShape 2" descr="L'importance de l'accueil"/>
          <p:cNvSpPr>
            <a:spLocks noChangeAspect="1" noChangeArrowheads="1"/>
          </p:cNvSpPr>
          <p:nvPr/>
        </p:nvSpPr>
        <p:spPr bwMode="auto">
          <a:xfrm>
            <a:off x="155575" y="-822325"/>
            <a:ext cx="2295525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9" name="Image 8" descr="20210113_151455.jpg"/>
          <p:cNvPicPr>
            <a:picLocks noChangeAspect="1"/>
          </p:cNvPicPr>
          <p:nvPr/>
        </p:nvPicPr>
        <p:blipFill>
          <a:blip r:embed="rId2" cstate="print"/>
          <a:srcRect l="2343" t="11458" r="3906" b="4166"/>
          <a:stretch>
            <a:fillRect/>
          </a:stretch>
        </p:blipFill>
        <p:spPr>
          <a:xfrm rot="5400000">
            <a:off x="362450" y="5148804"/>
            <a:ext cx="846672" cy="571504"/>
          </a:xfrm>
          <a:prstGeom prst="rect">
            <a:avLst/>
          </a:prstGeom>
        </p:spPr>
      </p:pic>
      <p:pic>
        <p:nvPicPr>
          <p:cNvPr id="10" name="Image 9" descr="IMG_0726.jpg"/>
          <p:cNvPicPr>
            <a:picLocks noChangeAspect="1"/>
          </p:cNvPicPr>
          <p:nvPr/>
        </p:nvPicPr>
        <p:blipFill>
          <a:blip r:embed="rId3" cstate="print"/>
          <a:srcRect b="5102"/>
          <a:stretch>
            <a:fillRect/>
          </a:stretch>
        </p:blipFill>
        <p:spPr>
          <a:xfrm>
            <a:off x="4857752" y="1714488"/>
            <a:ext cx="3500462" cy="2214578"/>
          </a:xfrm>
          <a:prstGeom prst="rect">
            <a:avLst/>
          </a:prstGeom>
        </p:spPr>
      </p:pic>
      <p:pic>
        <p:nvPicPr>
          <p:cNvPr id="13" name="Image 12" descr="20210124_153557.jpg"/>
          <p:cNvPicPr>
            <a:picLocks noChangeAspect="1"/>
          </p:cNvPicPr>
          <p:nvPr/>
        </p:nvPicPr>
        <p:blipFill>
          <a:blip r:embed="rId4" cstate="print"/>
          <a:srcRect t="6667" b="2899"/>
          <a:stretch>
            <a:fillRect/>
          </a:stretch>
        </p:blipFill>
        <p:spPr>
          <a:xfrm rot="10800000">
            <a:off x="714348" y="1714488"/>
            <a:ext cx="3286148" cy="222886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1007</TotalTime>
  <Words>553</Words>
  <Application>Microsoft Office PowerPoint</Application>
  <PresentationFormat>Affichage à l'écran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Rotonde</vt:lpstr>
      <vt:lpstr>Le conseil des élèves (CEL)</vt:lpstr>
      <vt:lpstr>Menu</vt:lpstr>
      <vt:lpstr>Fonctionnement  du conseil des élèves </vt:lpstr>
      <vt:lpstr>Rôles CEL</vt:lpstr>
      <vt:lpstr>   Conseil de participation (CoPa)</vt:lpstr>
      <vt:lpstr>Organisation du CEL</vt:lpstr>
      <vt:lpstr>Projets réalisés</vt:lpstr>
      <vt:lpstr>Projets réalisés</vt:lpstr>
      <vt:lpstr>Projets réalisés</vt:lpstr>
      <vt:lpstr>Idées de projets</vt:lpstr>
      <vt:lpstr>Élection des supers délégués</vt:lpstr>
      <vt:lpstr>Problématiques à discuter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conseil des élèves</dc:title>
  <dc:creator>Lenovo</dc:creator>
  <cp:lastModifiedBy>Céline Godeau</cp:lastModifiedBy>
  <cp:revision>440</cp:revision>
  <dcterms:created xsi:type="dcterms:W3CDTF">2021-01-10T11:42:06Z</dcterms:created>
  <dcterms:modified xsi:type="dcterms:W3CDTF">2025-11-10T12:18:08Z</dcterms:modified>
</cp:coreProperties>
</file>